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5"/>
    <p:sldMasterId id="2147483677" r:id="rId6"/>
  </p:sldMasterIdLst>
  <p:notesMasterIdLst>
    <p:notesMasterId r:id="rId45"/>
  </p:notesMasterIdLst>
  <p:handoutMasterIdLst>
    <p:handoutMasterId r:id="rId46"/>
  </p:handoutMasterIdLst>
  <p:sldIdLst>
    <p:sldId id="685" r:id="rId7"/>
    <p:sldId id="887" r:id="rId8"/>
    <p:sldId id="732" r:id="rId9"/>
    <p:sldId id="884" r:id="rId10"/>
    <p:sldId id="885" r:id="rId11"/>
    <p:sldId id="852" r:id="rId12"/>
    <p:sldId id="676" r:id="rId13"/>
    <p:sldId id="743" r:id="rId14"/>
    <p:sldId id="861" r:id="rId15"/>
    <p:sldId id="876" r:id="rId16"/>
    <p:sldId id="740" r:id="rId17"/>
    <p:sldId id="865" r:id="rId18"/>
    <p:sldId id="880" r:id="rId19"/>
    <p:sldId id="863" r:id="rId20"/>
    <p:sldId id="784" r:id="rId21"/>
    <p:sldId id="785" r:id="rId22"/>
    <p:sldId id="787" r:id="rId23"/>
    <p:sldId id="858" r:id="rId24"/>
    <p:sldId id="853" r:id="rId25"/>
    <p:sldId id="834" r:id="rId26"/>
    <p:sldId id="878" r:id="rId27"/>
    <p:sldId id="879" r:id="rId28"/>
    <p:sldId id="845" r:id="rId29"/>
    <p:sldId id="844" r:id="rId30"/>
    <p:sldId id="866" r:id="rId31"/>
    <p:sldId id="872" r:id="rId32"/>
    <p:sldId id="875" r:id="rId33"/>
    <p:sldId id="882" r:id="rId34"/>
    <p:sldId id="888" r:id="rId35"/>
    <p:sldId id="890" r:id="rId36"/>
    <p:sldId id="894" r:id="rId37"/>
    <p:sldId id="895" r:id="rId38"/>
    <p:sldId id="891" r:id="rId39"/>
    <p:sldId id="896" r:id="rId40"/>
    <p:sldId id="889" r:id="rId41"/>
    <p:sldId id="897" r:id="rId42"/>
    <p:sldId id="817" r:id="rId43"/>
    <p:sldId id="468" r:id="rId44"/>
  </p:sldIdLst>
  <p:sldSz cx="9144000" cy="6858000" type="screen4x3"/>
  <p:notesSz cx="7104063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5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1F1F99"/>
    <a:srgbClr val="3333FF"/>
    <a:srgbClr val="0179C2"/>
    <a:srgbClr val="0079C2"/>
    <a:srgbClr val="3092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473" autoAdjust="0"/>
    <p:restoredTop sz="92940" autoAdjust="0"/>
  </p:normalViewPr>
  <p:slideViewPr>
    <p:cSldViewPr snapToGrid="0">
      <p:cViewPr varScale="1">
        <p:scale>
          <a:sx n="91" d="100"/>
          <a:sy n="91" d="100"/>
        </p:scale>
        <p:origin x="108" y="624"/>
      </p:cViewPr>
      <p:guideLst>
        <p:guide orient="horz" pos="2160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-2908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viewProps" Target="viewProps.xml"/><Relationship Id="rId8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427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fr-FR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3993" y="0"/>
            <a:ext cx="3078427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fr-FR"/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105"/>
            <a:ext cx="3078427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fr-FR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3993" y="9721105"/>
            <a:ext cx="3078427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CA6155A-2247-478D-96EA-14F353ABE32C}" type="slidenum">
              <a:rPr lang="en-US" altLang="fr-FR"/>
              <a:pPr>
                <a:defRPr/>
              </a:pPr>
              <a:t>‹#›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1504521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427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fr-FR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3993" y="0"/>
            <a:ext cx="3078427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fr-FR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8350"/>
            <a:ext cx="5116513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522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407" y="4861441"/>
            <a:ext cx="5683250" cy="4605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 noProof="0" smtClean="0"/>
              <a:t>Click to edit Master text styles</a:t>
            </a:r>
          </a:p>
          <a:p>
            <a:pPr lvl="1"/>
            <a:r>
              <a:rPr lang="en-US" altLang="fr-FR" noProof="0" smtClean="0"/>
              <a:t>Second level</a:t>
            </a:r>
          </a:p>
          <a:p>
            <a:pPr lvl="2"/>
            <a:r>
              <a:rPr lang="en-US" altLang="fr-FR" noProof="0" smtClean="0"/>
              <a:t>Third level</a:t>
            </a:r>
          </a:p>
          <a:p>
            <a:pPr lvl="3"/>
            <a:r>
              <a:rPr lang="en-US" altLang="fr-FR" noProof="0" smtClean="0"/>
              <a:t>Fourth level</a:t>
            </a:r>
          </a:p>
          <a:p>
            <a:pPr lvl="4"/>
            <a:r>
              <a:rPr lang="en-US" altLang="fr-FR" noProof="0" smtClean="0"/>
              <a:t>Fifth level</a:t>
            </a: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105"/>
            <a:ext cx="3078427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fr-FR"/>
          </a:p>
        </p:txBody>
      </p:sp>
      <p:sp>
        <p:nvSpPr>
          <p:cNvPr id="522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3993" y="9721105"/>
            <a:ext cx="3078427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C097030-E815-45B2-A48C-0079E3760BE0}" type="slidenum">
              <a:rPr lang="en-US" altLang="fr-FR"/>
              <a:pPr>
                <a:defRPr/>
              </a:pPr>
              <a:t>‹#›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8418439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097030-E815-45B2-A48C-0079E3760BE0}" type="slidenum">
              <a:rPr lang="en-US" altLang="fr-FR" smtClean="0"/>
              <a:pPr>
                <a:defRPr/>
              </a:pPr>
              <a:t>2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665549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097030-E815-45B2-A48C-0079E3760BE0}" type="slidenum">
              <a:rPr lang="en-US" altLang="fr-FR" smtClean="0"/>
              <a:pPr>
                <a:defRPr/>
              </a:pPr>
              <a:t>11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6806815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097030-E815-45B2-A48C-0079E3760BE0}" type="slidenum">
              <a:rPr lang="en-US" altLang="fr-FR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en-US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8375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097030-E815-45B2-A48C-0079E3760BE0}" type="slidenum">
              <a:rPr lang="en-US" altLang="fr-FR" smtClean="0"/>
              <a:pPr>
                <a:defRPr/>
              </a:pPr>
              <a:t>13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2177830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097030-E815-45B2-A48C-0079E3760BE0}" type="slidenum">
              <a:rPr lang="en-US" altLang="fr-FR" smtClean="0"/>
              <a:pPr>
                <a:defRPr/>
              </a:pPr>
              <a:t>14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4843971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MoH</a:t>
            </a:r>
            <a:r>
              <a:rPr lang="en-US" dirty="0" smtClean="0"/>
              <a:t>: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097030-E815-45B2-A48C-0079E3760BE0}" type="slidenum">
              <a:rPr lang="en-US" altLang="fr-FR" smtClean="0"/>
              <a:pPr>
                <a:defRPr/>
              </a:pPr>
              <a:t>15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6608313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MoH</a:t>
            </a:r>
            <a:r>
              <a:rPr lang="en-US" dirty="0" smtClean="0"/>
              <a:t>: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097030-E815-45B2-A48C-0079E3760BE0}" type="slidenum">
              <a:rPr lang="en-US" altLang="fr-FR" smtClean="0"/>
              <a:pPr>
                <a:defRPr/>
              </a:pPr>
              <a:t>16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2261051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MoH</a:t>
            </a:r>
            <a:r>
              <a:rPr lang="en-US" dirty="0" smtClean="0"/>
              <a:t>: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097030-E815-45B2-A48C-0079E3760BE0}" type="slidenum">
              <a:rPr lang="en-US" altLang="fr-FR" smtClean="0"/>
              <a:pPr>
                <a:defRPr/>
              </a:pPr>
              <a:t>17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0272044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097030-E815-45B2-A48C-0079E3760BE0}" type="slidenum">
              <a:rPr lang="en-US" altLang="fr-FR" smtClean="0"/>
              <a:pPr>
                <a:defRPr/>
              </a:pPr>
              <a:t>18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4476095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097030-E815-45B2-A48C-0079E3760BE0}" type="slidenum">
              <a:rPr lang="en-US" altLang="fr-FR" smtClean="0"/>
              <a:pPr>
                <a:defRPr/>
              </a:pPr>
              <a:t>19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1523755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097030-E815-45B2-A48C-0079E3760BE0}" type="slidenum">
              <a:rPr lang="en-US" altLang="fr-FR" smtClean="0"/>
              <a:pPr>
                <a:defRPr/>
              </a:pPr>
              <a:t>20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479560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097030-E815-45B2-A48C-0079E3760BE0}" type="slidenum">
              <a:rPr lang="en-US" altLang="fr-FR" smtClean="0"/>
              <a:pPr>
                <a:defRPr/>
              </a:pPr>
              <a:t>3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4595679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097030-E815-45B2-A48C-0079E3760BE0}" type="slidenum">
              <a:rPr lang="en-US" altLang="fr-FR" smtClean="0"/>
              <a:pPr>
                <a:defRPr/>
              </a:pPr>
              <a:t>21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0499896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097030-E815-45B2-A48C-0079E3760BE0}" type="slidenum">
              <a:rPr lang="en-US" altLang="fr-FR" smtClean="0"/>
              <a:pPr>
                <a:defRPr/>
              </a:pPr>
              <a:t>22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5595226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097030-E815-45B2-A48C-0079E3760BE0}" type="slidenum">
              <a:rPr lang="en-US" altLang="fr-FR" smtClean="0"/>
              <a:pPr>
                <a:defRPr/>
              </a:pPr>
              <a:t>23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8632593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097030-E815-45B2-A48C-0079E3760BE0}" type="slidenum">
              <a:rPr lang="en-US" altLang="fr-FR" smtClean="0"/>
              <a:pPr>
                <a:defRPr/>
              </a:pPr>
              <a:t>24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92392864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097030-E815-45B2-A48C-0079E3760BE0}" type="slidenum">
              <a:rPr lang="en-US" altLang="fr-FR" smtClean="0">
                <a:solidFill>
                  <a:srgbClr val="000000"/>
                </a:solidFill>
              </a:rPr>
              <a:pPr>
                <a:defRPr/>
              </a:pPr>
              <a:t>26</a:t>
            </a:fld>
            <a:endParaRPr lang="en-US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0572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097030-E815-45B2-A48C-0079E3760BE0}" type="slidenum">
              <a:rPr lang="en-US" altLang="fr-FR" smtClean="0">
                <a:solidFill>
                  <a:srgbClr val="000000"/>
                </a:solidFill>
              </a:rPr>
              <a:pPr>
                <a:defRPr/>
              </a:pPr>
              <a:t>27</a:t>
            </a:fld>
            <a:endParaRPr lang="en-US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4565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097030-E815-45B2-A48C-0079E3760BE0}" type="slidenum">
              <a:rPr lang="en-US" altLang="fr-FR" smtClean="0"/>
              <a:pPr>
                <a:defRPr/>
              </a:pPr>
              <a:t>28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425669265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097030-E815-45B2-A48C-0079E3760BE0}" type="slidenum">
              <a:rPr lang="en-US" altLang="fr-FR" smtClean="0"/>
              <a:pPr>
                <a:defRPr/>
              </a:pPr>
              <a:t>29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69590267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097030-E815-45B2-A48C-0079E3760BE0}" type="slidenum">
              <a:rPr lang="en-US" altLang="fr-FR" smtClean="0"/>
              <a:pPr>
                <a:defRPr/>
              </a:pPr>
              <a:t>30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50043830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097030-E815-45B2-A48C-0079E3760BE0}" type="slidenum">
              <a:rPr lang="en-US" altLang="fr-FR" smtClean="0">
                <a:solidFill>
                  <a:srgbClr val="000000"/>
                </a:solidFill>
              </a:rPr>
              <a:pPr>
                <a:defRPr/>
              </a:pPr>
              <a:t>31</a:t>
            </a:fld>
            <a:endParaRPr lang="en-US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3630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097030-E815-45B2-A48C-0079E3760BE0}" type="slidenum">
              <a:rPr lang="en-US" altLang="fr-FR" smtClean="0"/>
              <a:pPr>
                <a:defRPr/>
              </a:pPr>
              <a:t>4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71329735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097030-E815-45B2-A48C-0079E3760BE0}" type="slidenum">
              <a:rPr lang="en-US" altLang="fr-FR" smtClean="0"/>
              <a:pPr>
                <a:defRPr/>
              </a:pPr>
              <a:t>32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48128374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097030-E815-45B2-A48C-0079E3760BE0}" type="slidenum">
              <a:rPr lang="en-US" altLang="fr-FR" smtClean="0">
                <a:solidFill>
                  <a:srgbClr val="000000"/>
                </a:solidFill>
              </a:rPr>
              <a:pPr>
                <a:defRPr/>
              </a:pPr>
              <a:t>33</a:t>
            </a:fld>
            <a:endParaRPr lang="en-US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40393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097030-E815-45B2-A48C-0079E3760BE0}" type="slidenum">
              <a:rPr lang="en-US" altLang="fr-FR" smtClean="0"/>
              <a:pPr>
                <a:defRPr/>
              </a:pPr>
              <a:t>34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74876186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097030-E815-45B2-A48C-0079E3760BE0}" type="slidenum">
              <a:rPr lang="en-US" altLang="fr-FR" smtClean="0"/>
              <a:pPr>
                <a:defRPr/>
              </a:pPr>
              <a:t>35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73672059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097030-E815-45B2-A48C-0079E3760BE0}" type="slidenum">
              <a:rPr lang="en-US" altLang="fr-FR" smtClean="0"/>
              <a:pPr>
                <a:defRPr/>
              </a:pPr>
              <a:t>36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40945133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097030-E815-45B2-A48C-0079E3760BE0}" type="slidenum">
              <a:rPr lang="en-US" altLang="fr-FR" smtClean="0"/>
              <a:pPr>
                <a:defRPr/>
              </a:pPr>
              <a:t>37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26077857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 smtClean="0"/>
          </a:p>
        </p:txBody>
      </p:sp>
      <p:sp>
        <p:nvSpPr>
          <p:cNvPr id="133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FCCC6A5-627D-4436-B0FC-D73B16CD7B55}" type="slidenum">
              <a:rPr lang="en-US" altLang="en-US">
                <a:solidFill>
                  <a:srgbClr val="000000"/>
                </a:solidFill>
                <a:latin typeface="Gill Sans MT" panose="020B0502020104020203" pitchFamily="34" charset="0"/>
              </a:rPr>
              <a:pPr eaLnBrk="1" hangingPunct="1">
                <a:spcBef>
                  <a:spcPct val="0"/>
                </a:spcBef>
              </a:pPr>
              <a:t>38</a:t>
            </a:fld>
            <a:endParaRPr lang="en-US" altLang="en-US" dirty="0">
              <a:solidFill>
                <a:srgbClr val="000000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7823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097030-E815-45B2-A48C-0079E3760BE0}" type="slidenum">
              <a:rPr lang="en-US" altLang="fr-FR" smtClean="0"/>
              <a:pPr>
                <a:defRPr/>
              </a:pPr>
              <a:t>5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8110603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097030-E815-45B2-A48C-0079E3760BE0}" type="slidenum">
              <a:rPr lang="en-US" altLang="fr-FR" smtClean="0"/>
              <a:pPr>
                <a:defRPr/>
              </a:pPr>
              <a:t>6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41265891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097030-E815-45B2-A48C-0079E3760BE0}" type="slidenum">
              <a:rPr lang="en-US" altLang="fr-FR" smtClean="0"/>
              <a:pPr>
                <a:defRPr/>
              </a:pPr>
              <a:t>7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40713350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The legacy of having been a highly centralized system focused on universal access to basic care still informs much of the discourse and practices in the system…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097030-E815-45B2-A48C-0079E3760BE0}" type="slidenum">
              <a:rPr lang="en-US" altLang="fr-FR" smtClean="0"/>
              <a:pPr>
                <a:defRPr/>
              </a:pPr>
              <a:t>8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3001789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097030-E815-45B2-A48C-0079E3760BE0}" type="slidenum">
              <a:rPr lang="en-US" altLang="fr-FR" smtClean="0"/>
              <a:pPr>
                <a:defRPr/>
              </a:pPr>
              <a:t>9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9787592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097030-E815-45B2-A48C-0079E3760BE0}" type="slidenum">
              <a:rPr lang="en-US" altLang="fr-FR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en-US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203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emf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9"/>
          <p:cNvSpPr>
            <a:spLocks noChangeArrowheads="1"/>
          </p:cNvSpPr>
          <p:nvPr/>
        </p:nvSpPr>
        <p:spPr bwMode="auto">
          <a:xfrm>
            <a:off x="684213" y="3424238"/>
            <a:ext cx="7772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28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1pPr>
            <a:lvl2pPr algn="ctr">
              <a:defRPr sz="28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2pPr>
            <a:lvl3pPr algn="ctr">
              <a:defRPr sz="28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3pPr>
            <a:lvl4pPr algn="ctr">
              <a:defRPr sz="28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4pPr>
            <a:lvl5pPr algn="ctr">
              <a:defRPr sz="28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>
              <a:defRPr/>
            </a:pPr>
            <a:r>
              <a:rPr lang="en-GB" altLang="fr-FR" dirty="0">
                <a:solidFill>
                  <a:schemeClr val="accent6">
                    <a:lumMod val="50000"/>
                  </a:schemeClr>
                </a:solidFill>
              </a:rPr>
              <a:t>International Agency for Research on Cancer</a:t>
            </a:r>
            <a:br>
              <a:rPr lang="en-GB" altLang="fr-FR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GB" altLang="fr-FR" dirty="0">
                <a:solidFill>
                  <a:schemeClr val="accent6">
                    <a:lumMod val="50000"/>
                  </a:schemeClr>
                </a:solidFill>
              </a:rPr>
              <a:t>Lyon, France</a:t>
            </a:r>
            <a:endParaRPr lang="en-US" altLang="fr-FR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" name="Picture 30" descr="C:\Users\drayr\Desktop\IARC Background flags Layers Maroc 20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209550"/>
            <a:ext cx="8686800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3121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79B7BB-619C-4C51-8D91-5D3AFD432C23}" type="slidenum">
              <a:rPr lang="en-US" altLang="fr-FR"/>
              <a:pPr>
                <a:defRPr/>
              </a:pPr>
              <a:t>‹#›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33688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6063" y="260350"/>
            <a:ext cx="2003425" cy="5461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2613" y="260350"/>
            <a:ext cx="5861050" cy="5461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594CD9-7A08-49D2-88AD-743E1D13B3AD}" type="slidenum">
              <a:rPr lang="en-US" altLang="fr-FR"/>
              <a:pPr>
                <a:defRPr/>
              </a:pPr>
              <a:t>‹#›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556769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933" y="2130558"/>
            <a:ext cx="7772135" cy="14697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534" y="3886068"/>
            <a:ext cx="6400932" cy="1752865"/>
          </a:xfrm>
        </p:spPr>
        <p:txBody>
          <a:bodyPr/>
          <a:lstStyle>
            <a:lvl1pPr marL="0" indent="0" algn="ctr">
              <a:buNone/>
              <a:defRPr/>
            </a:lvl1pPr>
            <a:lvl2pPr marL="95235" indent="0" algn="ctr">
              <a:buNone/>
              <a:defRPr/>
            </a:lvl2pPr>
            <a:lvl3pPr marL="190470" indent="0" algn="ctr">
              <a:buNone/>
              <a:defRPr/>
            </a:lvl3pPr>
            <a:lvl4pPr marL="285704" indent="0" algn="ctr">
              <a:buNone/>
              <a:defRPr/>
            </a:lvl4pPr>
            <a:lvl5pPr marL="380939" indent="0" algn="ctr">
              <a:buNone/>
              <a:defRPr/>
            </a:lvl5pPr>
            <a:lvl6pPr marL="476174" indent="0" algn="ctr">
              <a:buNone/>
              <a:defRPr/>
            </a:lvl6pPr>
            <a:lvl7pPr marL="571409" indent="0" algn="ctr">
              <a:buNone/>
              <a:defRPr/>
            </a:lvl7pPr>
            <a:lvl8pPr marL="666643" indent="0" algn="ctr">
              <a:buNone/>
              <a:defRPr/>
            </a:lvl8pPr>
            <a:lvl9pPr marL="761878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731" y="6248466"/>
            <a:ext cx="1905000" cy="45739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69" y="6248466"/>
            <a:ext cx="2895462" cy="45739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5FE7B4-6D11-48CE-B0AA-B603E32CDB0E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7435361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95954" cy="6896155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29841" y="2162494"/>
            <a:ext cx="7393813" cy="273681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subtitle style</a:t>
            </a:r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629842" y="5352047"/>
            <a:ext cx="3868340" cy="542410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Speaker</a:t>
            </a:r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3" hasCustomPrompt="1"/>
          </p:nvPr>
        </p:nvSpPr>
        <p:spPr>
          <a:xfrm>
            <a:off x="620315" y="5986567"/>
            <a:ext cx="3887391" cy="485260"/>
          </a:xfrm>
        </p:spPr>
        <p:txBody>
          <a:bodyPr anchor="b"/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information about the speaker</a:t>
            </a:r>
            <a:endParaRPr lang="ru-RU" dirty="0"/>
          </a:p>
        </p:txBody>
      </p:sp>
      <p:sp>
        <p:nvSpPr>
          <p:cNvPr id="13" name="Подзаголовок 2"/>
          <p:cNvSpPr txBox="1">
            <a:spLocks/>
          </p:cNvSpPr>
          <p:nvPr userDrawn="1"/>
        </p:nvSpPr>
        <p:spPr>
          <a:xfrm>
            <a:off x="4077731" y="5020180"/>
            <a:ext cx="4074898" cy="2198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lnSpc>
                <a:spcPct val="100000"/>
              </a:lnSpc>
              <a:spcAft>
                <a:spcPts val="0"/>
              </a:spcAft>
            </a:pPr>
            <a:r>
              <a:rPr lang="en-US" sz="1600" dirty="0">
                <a:solidFill>
                  <a:prstClr val="black">
                    <a:lumMod val="65000"/>
                    <a:lumOff val="35000"/>
                  </a:prst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EURASIAN CANCER SCREENING CONFERENCE</a:t>
            </a:r>
            <a:endParaRPr lang="ru-RU" sz="1600" dirty="0">
              <a:solidFill>
                <a:prstClr val="black">
                  <a:lumMod val="65000"/>
                  <a:lumOff val="35000"/>
                </a:prst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74758" y="235975"/>
            <a:ext cx="1688349" cy="170254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67855" y="4679098"/>
            <a:ext cx="8830962" cy="448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8887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143000" y="1122363"/>
            <a:ext cx="6858000" cy="2387600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D5A93-120D-4DF5-AA0D-41376D5987E1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25376" y="3486740"/>
            <a:ext cx="1293247" cy="115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1273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23888" y="390527"/>
            <a:ext cx="7886700" cy="940848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623888" y="2476501"/>
            <a:ext cx="7886700" cy="3613151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D5A93-120D-4DF5-AA0D-41376D5987E1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Подзаголовок 2"/>
          <p:cNvSpPr>
            <a:spLocks noGrp="1"/>
          </p:cNvSpPr>
          <p:nvPr>
            <p:ph type="subTitle" idx="13" hasCustomPrompt="1"/>
          </p:nvPr>
        </p:nvSpPr>
        <p:spPr>
          <a:xfrm>
            <a:off x="623888" y="1485402"/>
            <a:ext cx="6858000" cy="448173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0343" y="1370104"/>
            <a:ext cx="1293247" cy="115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5188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23888" y="390526"/>
            <a:ext cx="7886700" cy="1000125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623888" y="1743950"/>
            <a:ext cx="7886700" cy="4345702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D5A93-120D-4DF5-AA0D-41376D5987E1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0343" y="1370104"/>
            <a:ext cx="1293247" cy="115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4473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D5A93-120D-4DF5-AA0D-41376D5987E1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0343" y="1370104"/>
            <a:ext cx="1293247" cy="115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3565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D5A93-120D-4DF5-AA0D-41376D5987E1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6417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23888" y="390527"/>
            <a:ext cx="7886700" cy="905020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623888" y="2125363"/>
            <a:ext cx="7886700" cy="396429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D5A93-120D-4DF5-AA0D-41376D5987E1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Подзаголовок 2"/>
          <p:cNvSpPr>
            <a:spLocks noGrp="1"/>
          </p:cNvSpPr>
          <p:nvPr>
            <p:ph type="subTitle" idx="13" hasCustomPrompt="1"/>
          </p:nvPr>
        </p:nvSpPr>
        <p:spPr>
          <a:xfrm>
            <a:off x="623888" y="1571508"/>
            <a:ext cx="6858000" cy="409443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0343" y="1370104"/>
            <a:ext cx="1293247" cy="115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325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860E64-E9E6-49AA-B1A6-FDF351385680}" type="slidenum">
              <a:rPr lang="en-US" altLang="fr-FR"/>
              <a:pPr>
                <a:defRPr/>
              </a:pPr>
              <a:t>‹#›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376710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AF3399-7B56-4FEE-9255-4F560DD507CF}" type="slidenum">
              <a:rPr lang="en-US" altLang="fr-FR"/>
              <a:pPr>
                <a:defRPr/>
              </a:pPr>
              <a:t>‹#›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058560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4200" y="1600200"/>
            <a:ext cx="3930650" cy="4121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7250" y="1600200"/>
            <a:ext cx="3932238" cy="4121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4C218B-488B-4085-A7A0-F00F83666DD4}" type="slidenum">
              <a:rPr lang="en-US" altLang="fr-FR"/>
              <a:pPr>
                <a:defRPr/>
              </a:pPr>
              <a:t>‹#›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243341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F77160-9B1E-455E-94CF-E3D3BCF7FF19}" type="slidenum">
              <a:rPr lang="en-US" altLang="fr-FR"/>
              <a:pPr>
                <a:defRPr/>
              </a:pPr>
              <a:t>‹#›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605367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3E54EE-1A37-496F-97F1-BCE1D1DC2A8B}" type="slidenum">
              <a:rPr lang="en-US" altLang="fr-FR"/>
              <a:pPr>
                <a:defRPr/>
              </a:pPr>
              <a:t>‹#›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605363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FE68A8-0C2D-4C43-B583-2CB90320FDA0}" type="slidenum">
              <a:rPr lang="en-US" altLang="fr-FR"/>
              <a:pPr>
                <a:defRPr/>
              </a:pPr>
              <a:t>‹#›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408588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F8FC71-F2D4-4483-8D6B-712B779BA87A}" type="slidenum">
              <a:rPr lang="en-US" altLang="fr-FR"/>
              <a:pPr>
                <a:defRPr/>
              </a:pPr>
              <a:t>‹#›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148787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r-F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C6F52-0E5A-4CAD-8BD1-1162EBBB349E}" type="slidenum">
              <a:rPr lang="en-US" altLang="fr-FR"/>
              <a:pPr>
                <a:defRPr/>
              </a:pPr>
              <a:t>‹#›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348927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9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82613" y="260350"/>
            <a:ext cx="801528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3092D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 smtClean="0"/>
              <a:t>Click to edit Master title style</a:t>
            </a:r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3092D1"/>
                </a:solidFill>
              </a:defRPr>
            </a:lvl1pPr>
          </a:lstStyle>
          <a:p>
            <a:pPr>
              <a:defRPr/>
            </a:pPr>
            <a:fld id="{A121F5F8-469E-4726-B399-448BF6631904}" type="slidenum">
              <a:rPr lang="en-US" altLang="fr-FR"/>
              <a:pPr>
                <a:defRPr/>
              </a:pPr>
              <a:t>‹#›</a:t>
            </a:fld>
            <a:endParaRPr lang="en-US" altLang="fr-FR"/>
          </a:p>
        </p:txBody>
      </p:sp>
      <p:sp>
        <p:nvSpPr>
          <p:cNvPr id="1028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584200" y="1600200"/>
            <a:ext cx="8015288" cy="412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 smtClean="0"/>
              <a:t>Click to edit Master text styles</a:t>
            </a:r>
          </a:p>
          <a:p>
            <a:pPr lvl="1"/>
            <a:r>
              <a:rPr lang="en-US" altLang="fr-FR" smtClean="0"/>
              <a:t>Second level</a:t>
            </a:r>
          </a:p>
          <a:p>
            <a:pPr lvl="2"/>
            <a:r>
              <a:rPr lang="en-US" altLang="fr-FR" smtClean="0"/>
              <a:t>Third level</a:t>
            </a:r>
          </a:p>
          <a:p>
            <a:pPr lvl="3"/>
            <a:r>
              <a:rPr lang="en-US" altLang="fr-FR" smtClean="0"/>
              <a:t>Fourth level</a:t>
            </a:r>
          </a:p>
          <a:p>
            <a:pPr lvl="4"/>
            <a:r>
              <a:rPr lang="en-US" altLang="fr-FR" smtClean="0"/>
              <a:t>Fifth level</a:t>
            </a:r>
          </a:p>
        </p:txBody>
      </p:sp>
      <p:pic>
        <p:nvPicPr>
          <p:cNvPr id="1029" name="Picture 24" descr="IARC-WHO-EN-R Arial final light blue 16 09 2009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6164263"/>
            <a:ext cx="2935287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4" r:id="rId12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F1F99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F1F99"/>
          </a:solidFill>
          <a:latin typeface="Tahoma" pitchFamily="34" charset="0"/>
          <a:cs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F1F99"/>
          </a:solidFill>
          <a:latin typeface="Tahoma" pitchFamily="34" charset="0"/>
          <a:cs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F1F99"/>
          </a:solidFill>
          <a:latin typeface="Tahoma" pitchFamily="34" charset="0"/>
          <a:cs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F1F99"/>
          </a:solidFill>
          <a:latin typeface="Tahoma" pitchFamily="34" charset="0"/>
          <a:cs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3333FF"/>
          </a:solidFill>
          <a:latin typeface="Tahoma" pitchFamily="34" charset="0"/>
          <a:cs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3333FF"/>
          </a:solidFill>
          <a:latin typeface="Tahoma" pitchFamily="34" charset="0"/>
          <a:cs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3333FF"/>
          </a:solidFill>
          <a:latin typeface="Tahoma" pitchFamily="34" charset="0"/>
          <a:cs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3333FF"/>
          </a:solidFill>
          <a:latin typeface="Tahoma" pitchFamily="34" charset="0"/>
          <a:cs typeface="Tahoma" pitchFamily="34" charset="0"/>
        </a:defRPr>
      </a:lvl9pPr>
    </p:titleStyle>
    <p:bodyStyle>
      <a:lvl1pPr marL="444500" indent="-4445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3200">
          <a:solidFill>
            <a:srgbClr val="1F1F99"/>
          </a:solidFill>
          <a:latin typeface="+mn-lt"/>
          <a:ea typeface="+mn-ea"/>
          <a:cs typeface="+mn-cs"/>
        </a:defRPr>
      </a:lvl1pPr>
      <a:lvl2pPr marL="990600" indent="-36671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rgbClr val="1F1F99"/>
          </a:solidFill>
          <a:latin typeface="+mn-lt"/>
          <a:cs typeface="+mn-cs"/>
        </a:defRPr>
      </a:lvl2pPr>
      <a:lvl3pPr marL="1435100" indent="-26511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rgbClr val="1F1F99"/>
          </a:solidFill>
          <a:latin typeface="+mn-lt"/>
          <a:cs typeface="+mn-cs"/>
        </a:defRPr>
      </a:lvl3pPr>
      <a:lvl4pPr marL="1879600" indent="-26511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1F1F99"/>
          </a:solidFill>
          <a:latin typeface="+mn-lt"/>
          <a:cs typeface="+mn-cs"/>
        </a:defRPr>
      </a:lvl4pPr>
      <a:lvl5pPr marL="2287588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1F1F99"/>
          </a:solidFill>
          <a:latin typeface="+mn-lt"/>
          <a:cs typeface="+mn-cs"/>
        </a:defRPr>
      </a:lvl5pPr>
      <a:lvl6pPr marL="2744788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3201988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659188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4116388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340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6"/>
            <a:ext cx="7886700" cy="38703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  <a:endParaRPr lang="ru-RU" dirty="0"/>
          </a:p>
          <a:p>
            <a:pPr lvl="2"/>
            <a:r>
              <a:rPr lang="en-US" dirty="0"/>
              <a:t>Third</a:t>
            </a:r>
            <a:r>
              <a:rPr lang="ru-RU" dirty="0"/>
              <a:t> </a:t>
            </a:r>
            <a:r>
              <a:rPr lang="en-US" dirty="0"/>
              <a:t>level</a:t>
            </a:r>
            <a:endParaRPr lang="ru-RU" dirty="0"/>
          </a:p>
          <a:p>
            <a:pPr lvl="3"/>
            <a:r>
              <a:rPr lang="en-US" dirty="0"/>
              <a:t>Fourth</a:t>
            </a:r>
            <a:r>
              <a:rPr lang="ru-RU" dirty="0"/>
              <a:t> </a:t>
            </a:r>
            <a:r>
              <a:rPr lang="en-US" dirty="0"/>
              <a:t>level</a:t>
            </a:r>
            <a:endParaRPr lang="ru-RU" dirty="0"/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78594" y="6365614"/>
            <a:ext cx="511748" cy="2321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13D5A93-120D-4DF5-AA0D-41376D5987E1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7" name="Подзаголовок 2"/>
          <p:cNvSpPr txBox="1">
            <a:spLocks/>
          </p:cNvSpPr>
          <p:nvPr userDrawn="1"/>
        </p:nvSpPr>
        <p:spPr>
          <a:xfrm>
            <a:off x="690341" y="6385084"/>
            <a:ext cx="3692189" cy="2127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lnSpc>
                <a:spcPct val="100000"/>
              </a:lnSpc>
              <a:spcAft>
                <a:spcPts val="0"/>
              </a:spcAft>
            </a:pPr>
            <a:r>
              <a:rPr lang="en-US" sz="1400" dirty="0">
                <a:solidFill>
                  <a:prstClr val="black">
                    <a:lumMod val="65000"/>
                    <a:lumOff val="35000"/>
                  </a:prst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EURASIAN CANCER SCREENING CONFERENCE</a:t>
            </a:r>
            <a:endParaRPr lang="ru-RU" sz="1400" dirty="0">
              <a:solidFill>
                <a:prstClr val="black">
                  <a:lumMod val="65000"/>
                  <a:lumOff val="35000"/>
                </a:prst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690341" y="6057506"/>
            <a:ext cx="8140621" cy="413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936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rgbClr val="00B0F0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ci5.iarc.fr/" TargetMode="External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9.emf"/><Relationship Id="rId5" Type="http://schemas.openxmlformats.org/officeDocument/2006/relationships/image" Target="../media/image38.emf"/><Relationship Id="rId4" Type="http://schemas.openxmlformats.org/officeDocument/2006/relationships/image" Target="../media/image37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3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elarus.by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5.png"/><Relationship Id="rId4" Type="http://schemas.openxmlformats.org/officeDocument/2006/relationships/image" Target="../media/image44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emf"/><Relationship Id="rId13" Type="http://schemas.openxmlformats.org/officeDocument/2006/relationships/image" Target="../media/image60.emf"/><Relationship Id="rId18" Type="http://schemas.openxmlformats.org/officeDocument/2006/relationships/image" Target="../media/image65.emf"/><Relationship Id="rId3" Type="http://schemas.openxmlformats.org/officeDocument/2006/relationships/image" Target="../media/image50.emf"/><Relationship Id="rId7" Type="http://schemas.openxmlformats.org/officeDocument/2006/relationships/image" Target="../media/image54.emf"/><Relationship Id="rId12" Type="http://schemas.openxmlformats.org/officeDocument/2006/relationships/image" Target="../media/image59.emf"/><Relationship Id="rId17" Type="http://schemas.openxmlformats.org/officeDocument/2006/relationships/image" Target="../media/image64.emf"/><Relationship Id="rId2" Type="http://schemas.openxmlformats.org/officeDocument/2006/relationships/notesSlide" Target="../notesSlides/notesSlide25.xml"/><Relationship Id="rId16" Type="http://schemas.openxmlformats.org/officeDocument/2006/relationships/image" Target="../media/image63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3.emf"/><Relationship Id="rId11" Type="http://schemas.openxmlformats.org/officeDocument/2006/relationships/image" Target="../media/image58.emf"/><Relationship Id="rId5" Type="http://schemas.openxmlformats.org/officeDocument/2006/relationships/image" Target="../media/image52.emf"/><Relationship Id="rId15" Type="http://schemas.openxmlformats.org/officeDocument/2006/relationships/image" Target="../media/image62.emf"/><Relationship Id="rId10" Type="http://schemas.openxmlformats.org/officeDocument/2006/relationships/image" Target="../media/image57.emf"/><Relationship Id="rId4" Type="http://schemas.openxmlformats.org/officeDocument/2006/relationships/image" Target="../media/image51.png"/><Relationship Id="rId9" Type="http://schemas.openxmlformats.org/officeDocument/2006/relationships/image" Target="../media/image56.emf"/><Relationship Id="rId14" Type="http://schemas.openxmlformats.org/officeDocument/2006/relationships/image" Target="../media/image61.e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spid-vich-zppp.ru/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6.png"/><Relationship Id="rId4" Type="http://schemas.openxmlformats.org/officeDocument/2006/relationships/hyperlink" Target="http://www.sciencemag.org/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spid-vich-zppp.ru/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7.png"/><Relationship Id="rId4" Type="http://schemas.openxmlformats.org/officeDocument/2006/relationships/hyperlink" Target="http://www.sciencemag.org/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7" Type="http://schemas.openxmlformats.org/officeDocument/2006/relationships/image" Target="../media/image1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emf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91387" y="6155668"/>
            <a:ext cx="68432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GB" altLang="en-US" sz="1600" dirty="0">
                <a:solidFill>
                  <a:srgbClr val="1F1F99"/>
                </a:solidFill>
                <a:latin typeface="Calibri" panose="020F0502020204030204" pitchFamily="34" charset="0"/>
                <a:ea typeface="ＭＳ Ｐゴシック" pitchFamily="1" charset="-128"/>
                <a:cs typeface="Calibri" panose="020F0502020204030204" pitchFamily="34" charset="0"/>
              </a:rPr>
              <a:t> </a:t>
            </a:r>
            <a:r>
              <a:rPr lang="en-GB" altLang="en-US" sz="1600" dirty="0" smtClean="0">
                <a:solidFill>
                  <a:srgbClr val="1F1F99"/>
                </a:solidFill>
                <a:latin typeface="Calibri" panose="020F0502020204030204" pitchFamily="34" charset="0"/>
                <a:ea typeface="ＭＳ Ｐゴシック" pitchFamily="1" charset="-128"/>
                <a:cs typeface="Calibri" panose="020F0502020204030204" pitchFamily="34" charset="0"/>
              </a:rPr>
              <a:t>21.07.2018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GB" altLang="en-US" sz="1600" dirty="0" smtClean="0">
                <a:solidFill>
                  <a:srgbClr val="1F1F99"/>
                </a:solidFill>
                <a:latin typeface="Calibri" panose="020F0502020204030204" pitchFamily="34" charset="0"/>
                <a:ea typeface="ＭＳ Ｐゴシック" pitchFamily="1" charset="-128"/>
                <a:cs typeface="Calibri" panose="020F0502020204030204" pitchFamily="34" charset="0"/>
              </a:rPr>
              <a:t>Amsterdam, the Netherlands</a:t>
            </a:r>
            <a:endParaRPr lang="en-GB" altLang="en-US" sz="1600" dirty="0">
              <a:solidFill>
                <a:srgbClr val="1F1F99"/>
              </a:solidFill>
              <a:latin typeface="Calibri" panose="020F0502020204030204" pitchFamily="34" charset="0"/>
              <a:ea typeface="ＭＳ Ｐゴシック" pitchFamily="1" charset="-128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420" y="3091257"/>
            <a:ext cx="8983579" cy="1716451"/>
          </a:xfrm>
          <a:prstGeom prst="rect">
            <a:avLst/>
          </a:prstGeom>
        </p:spPr>
      </p:pic>
      <p:sp>
        <p:nvSpPr>
          <p:cNvPr id="3074" name="Title 18"/>
          <p:cNvSpPr>
            <a:spLocks noGrp="1"/>
          </p:cNvSpPr>
          <p:nvPr>
            <p:ph type="title"/>
          </p:nvPr>
        </p:nvSpPr>
        <p:spPr>
          <a:xfrm>
            <a:off x="288758" y="2122204"/>
            <a:ext cx="8518357" cy="2172108"/>
          </a:xfrm>
        </p:spPr>
        <p:txBody>
          <a:bodyPr/>
          <a:lstStyle/>
          <a:p>
            <a:r>
              <a:rPr lang="en-GB" altLang="fr-FR" sz="4000" cap="small" dirty="0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Perspectives </a:t>
            </a:r>
            <a:r>
              <a:rPr lang="en-GB" altLang="fr-FR" sz="4000" cap="small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on STIs in Eastern </a:t>
            </a:r>
            <a:r>
              <a:rPr lang="en-GB" altLang="fr-FR" sz="4000" cap="small" dirty="0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Europe</a:t>
            </a:r>
            <a:r>
              <a:rPr lang="ru-RU" altLang="fr-FR" sz="4000" cap="small" dirty="0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GB" sz="4000" i="1" cap="small" dirty="0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ru-RU" sz="4000" cap="small" dirty="0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endParaRPr lang="en-GB" altLang="fr-FR" sz="4000" cap="small" dirty="0" smtClean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79870" y="4781320"/>
            <a:ext cx="6843252" cy="951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GB" altLang="en-US" dirty="0" smtClean="0">
                <a:solidFill>
                  <a:srgbClr val="1F1F99"/>
                </a:solidFill>
                <a:latin typeface="Calibri" panose="020F0502020204030204" pitchFamily="34" charset="0"/>
                <a:ea typeface="ＭＳ Ｐゴシック" pitchFamily="1" charset="-128"/>
                <a:cs typeface="Calibri" panose="020F0502020204030204" pitchFamily="34" charset="0"/>
              </a:rPr>
              <a:t>Prevention </a:t>
            </a:r>
            <a:r>
              <a:rPr lang="en-GB" altLang="en-US" dirty="0">
                <a:solidFill>
                  <a:srgbClr val="1F1F99"/>
                </a:solidFill>
                <a:latin typeface="Calibri" panose="020F0502020204030204" pitchFamily="34" charset="0"/>
                <a:ea typeface="ＭＳ Ｐゴシック" pitchFamily="1" charset="-128"/>
                <a:cs typeface="Calibri" panose="020F0502020204030204" pitchFamily="34" charset="0"/>
              </a:rPr>
              <a:t>and Implementation Group (PRI)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GB" altLang="en-US" dirty="0" smtClean="0">
                <a:solidFill>
                  <a:srgbClr val="1F1F99"/>
                </a:solidFill>
                <a:latin typeface="Calibri" panose="020F0502020204030204" pitchFamily="34" charset="0"/>
                <a:ea typeface="ＭＳ Ｐゴシック" pitchFamily="1" charset="-128"/>
                <a:cs typeface="Calibri" panose="020F0502020204030204" pitchFamily="34" charset="0"/>
              </a:rPr>
              <a:t>Early </a:t>
            </a:r>
            <a:r>
              <a:rPr lang="en-GB" altLang="en-US" dirty="0">
                <a:solidFill>
                  <a:srgbClr val="1F1F99"/>
                </a:solidFill>
                <a:latin typeface="Calibri" panose="020F0502020204030204" pitchFamily="34" charset="0"/>
                <a:ea typeface="ＭＳ Ｐゴシック" pitchFamily="1" charset="-128"/>
                <a:cs typeface="Calibri" panose="020F0502020204030204" pitchFamily="34" charset="0"/>
              </a:rPr>
              <a:t>Detection and Prevention Section (EDP</a:t>
            </a:r>
            <a:r>
              <a:rPr lang="en-GB" altLang="en-US" dirty="0" smtClean="0">
                <a:solidFill>
                  <a:srgbClr val="1F1F99"/>
                </a:solidFill>
                <a:latin typeface="Calibri" panose="020F0502020204030204" pitchFamily="34" charset="0"/>
                <a:ea typeface="ＭＳ Ｐゴシック" pitchFamily="1" charset="-128"/>
                <a:cs typeface="Calibri" panose="020F0502020204030204" pitchFamily="34" charset="0"/>
              </a:rPr>
              <a:t>)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GB" altLang="en-US" dirty="0">
                <a:solidFill>
                  <a:srgbClr val="1F1F99"/>
                </a:solidFill>
                <a:latin typeface="Calibri" panose="020F0502020204030204" pitchFamily="34" charset="0"/>
                <a:ea typeface="ＭＳ Ｐゴシック" pitchFamily="1" charset="-128"/>
                <a:cs typeface="Calibri" panose="020F0502020204030204" pitchFamily="34" charset="0"/>
              </a:rPr>
              <a:t>International Agency for Research on </a:t>
            </a:r>
            <a:r>
              <a:rPr lang="en-GB" altLang="en-US" dirty="0" smtClean="0">
                <a:solidFill>
                  <a:srgbClr val="1F1F99"/>
                </a:solidFill>
                <a:latin typeface="Calibri" panose="020F0502020204030204" pitchFamily="34" charset="0"/>
                <a:ea typeface="ＭＳ Ｐゴシック" pitchFamily="1" charset="-128"/>
                <a:cs typeface="Calibri" panose="020F0502020204030204" pitchFamily="34" charset="0"/>
              </a:rPr>
              <a:t>Cancer/WHO</a:t>
            </a:r>
            <a:endParaRPr lang="en-GB" altLang="en-US" dirty="0">
              <a:solidFill>
                <a:srgbClr val="1F1F99"/>
              </a:solidFill>
              <a:latin typeface="Calibri" panose="020F0502020204030204" pitchFamily="34" charset="0"/>
              <a:ea typeface="ＭＳ Ｐゴシック" pitchFamily="1" charset="-128"/>
              <a:cs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60206" y="4363036"/>
            <a:ext cx="68432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GB" altLang="en-US" sz="2000" b="1" dirty="0" smtClean="0">
                <a:solidFill>
                  <a:srgbClr val="1F1F99"/>
                </a:solidFill>
                <a:latin typeface="Calibri" panose="020F0502020204030204" pitchFamily="34" charset="0"/>
                <a:ea typeface="ＭＳ Ｐゴシック" pitchFamily="1" charset="-128"/>
                <a:cs typeface="Calibri" panose="020F0502020204030204" pitchFamily="34" charset="0"/>
              </a:rPr>
              <a:t>Vitaly Smelov, MD, </a:t>
            </a:r>
            <a:r>
              <a:rPr lang="en-GB" altLang="en-US" sz="2000" b="1" dirty="0" err="1" smtClean="0">
                <a:solidFill>
                  <a:srgbClr val="1F1F99"/>
                </a:solidFill>
                <a:latin typeface="Calibri" panose="020F0502020204030204" pitchFamily="34" charset="0"/>
                <a:ea typeface="ＭＳ Ｐゴシック" pitchFamily="1" charset="-128"/>
                <a:cs typeface="Calibri" panose="020F0502020204030204" pitchFamily="34" charset="0"/>
              </a:rPr>
              <a:t>CSc</a:t>
            </a:r>
            <a:r>
              <a:rPr lang="en-GB" altLang="en-US" sz="2000" b="1" dirty="0" smtClean="0">
                <a:solidFill>
                  <a:srgbClr val="1F1F99"/>
                </a:solidFill>
                <a:latin typeface="Calibri" panose="020F0502020204030204" pitchFamily="34" charset="0"/>
                <a:ea typeface="ＭＳ Ｐゴシック" pitchFamily="1" charset="-128"/>
                <a:cs typeface="Calibri" panose="020F0502020204030204" pitchFamily="34" charset="0"/>
              </a:rPr>
              <a:t>, PhD</a:t>
            </a:r>
            <a:endParaRPr lang="en-GB" altLang="en-US" sz="2000" b="1" dirty="0">
              <a:solidFill>
                <a:srgbClr val="1F1F99"/>
              </a:solidFill>
              <a:latin typeface="Calibri" panose="020F0502020204030204" pitchFamily="34" charset="0"/>
              <a:ea typeface="ＭＳ Ｐゴシック" pitchFamily="1" charset="-128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7212" y="5449631"/>
            <a:ext cx="1845359" cy="1344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72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"/>
          <p:cNvSpPr txBox="1">
            <a:spLocks/>
          </p:cNvSpPr>
          <p:nvPr/>
        </p:nvSpPr>
        <p:spPr bwMode="auto">
          <a:xfrm>
            <a:off x="442451" y="471952"/>
            <a:ext cx="8701549" cy="5692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3092D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F1F99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F1F99"/>
                </a:solidFill>
                <a:latin typeface="Tahoma" pitchFamily="34" charset="0"/>
                <a:cs typeface="Tahoma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F1F99"/>
                </a:solidFill>
                <a:latin typeface="Tahoma" pitchFamily="34" charset="0"/>
                <a:cs typeface="Tahoma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F1F99"/>
                </a:solidFill>
                <a:latin typeface="Tahoma" pitchFamily="34" charset="0"/>
                <a:cs typeface="Tahoma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F1F99"/>
                </a:solidFill>
                <a:latin typeface="Tahoma" pitchFamily="34" charset="0"/>
                <a:cs typeface="Tahom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sz="2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Bureaucracy and (related difficult to change) “traditions” </a:t>
            </a:r>
          </a:p>
          <a:p>
            <a:pPr marL="800100" lvl="1" indent="-342900" algn="l">
              <a:buFontTx/>
              <a:buChar char="-"/>
            </a:pPr>
            <a:r>
              <a:rPr lang="en-GB" alt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zero errors </a:t>
            </a:r>
            <a:r>
              <a:rPr lang="en-GB" altLang="en-US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admitted / no real culture of quality data (no real M&amp;E)</a:t>
            </a:r>
          </a:p>
          <a:p>
            <a:pPr marL="800100" lvl="1" indent="-342900" algn="l">
              <a:buFontTx/>
              <a:buChar char="-"/>
            </a:pPr>
            <a:r>
              <a:rPr lang="en-GB" altLang="en-US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“traditions” on detection/treatment (</a:t>
            </a:r>
            <a:r>
              <a:rPr lang="en-GB" altLang="en-US" sz="200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Romanovsky</a:t>
            </a:r>
            <a:r>
              <a:rPr lang="en-GB" altLang="en-US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Ct DIF, AZI 21d, etc.)</a:t>
            </a:r>
          </a:p>
          <a:p>
            <a:pPr marL="800100" lvl="1" indent="-342900" algn="l">
              <a:buFontTx/>
              <a:buChar char="-"/>
            </a:pPr>
            <a:r>
              <a:rPr lang="en-GB" alt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GB" altLang="en-US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tigma (e.g. data on transmission routes in men remain unreliable)    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sz="2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Decreased/</a:t>
            </a:r>
            <a:r>
              <a:rPr lang="en-GB" altLang="en-US" sz="240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ing</a:t>
            </a:r>
            <a:r>
              <a:rPr lang="en-GB" alt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en-US" sz="2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quality*</a:t>
            </a:r>
            <a:r>
              <a:rPr lang="en-GB" altLang="en-US" sz="2400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(in some) and equity (in most countries) </a:t>
            </a:r>
          </a:p>
          <a:p>
            <a:pPr marL="800100" lvl="1" indent="-342900" algn="l">
              <a:buFontTx/>
              <a:buChar char="-"/>
            </a:pPr>
            <a:r>
              <a:rPr lang="en-GB" altLang="en-US" sz="2000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increased </a:t>
            </a:r>
            <a:r>
              <a:rPr lang="en-GB" altLang="en-US" sz="20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no. private </a:t>
            </a:r>
            <a:r>
              <a:rPr lang="en-GB" altLang="en-US" sz="2000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clinics (data not provided)</a:t>
            </a:r>
          </a:p>
          <a:p>
            <a:pPr marL="800100" lvl="1" indent="-342900" algn="l">
              <a:buFontTx/>
              <a:buChar char="-"/>
            </a:pPr>
            <a:r>
              <a:rPr lang="en-GB" altLang="en-US" sz="2000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decrease </a:t>
            </a:r>
            <a:r>
              <a:rPr lang="en-GB" altLang="en-US" sz="20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attending licensed public services / service </a:t>
            </a:r>
            <a:r>
              <a:rPr lang="en-GB" altLang="en-US" sz="2000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quality</a:t>
            </a:r>
          </a:p>
          <a:p>
            <a:pPr marL="800100" lvl="1" indent="-342900" algn="l">
              <a:buFontTx/>
              <a:buChar char="-"/>
            </a:pPr>
            <a:r>
              <a:rPr lang="en-GB" altLang="en-US" sz="2000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increase </a:t>
            </a:r>
            <a:r>
              <a:rPr lang="en-GB" altLang="en-US" sz="20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self-medication / services provided by non-specialists</a:t>
            </a:r>
            <a:r>
              <a:rPr lang="en-GB" altLang="en-US" sz="2400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sz="2400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Limited </a:t>
            </a:r>
            <a:r>
              <a:rPr lang="en-GB" altLang="en-US" sz="24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knowledge of international literature and </a:t>
            </a:r>
            <a:r>
              <a:rPr lang="en-GB" altLang="en-US" sz="2400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guidelines </a:t>
            </a:r>
          </a:p>
          <a:p>
            <a:pPr marL="800100" lvl="1" indent="-342900" algn="l">
              <a:buFontTx/>
              <a:buChar char="-"/>
            </a:pPr>
            <a:r>
              <a:rPr lang="en-GB" altLang="en-US" sz="2000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Language barrier </a:t>
            </a:r>
          </a:p>
          <a:p>
            <a:pPr marL="800100" lvl="1" indent="-342900" algn="l">
              <a:buFontTx/>
              <a:buChar char="-"/>
            </a:pPr>
            <a:r>
              <a:rPr lang="en-GB" altLang="en-US" sz="2000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Common: denouncing/reporting </a:t>
            </a:r>
            <a:r>
              <a:rPr lang="en-GB" altLang="en-US" sz="20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any </a:t>
            </a:r>
            <a:r>
              <a:rPr lang="en-GB" altLang="en-US" sz="2000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(scientific) activities/studies</a:t>
            </a:r>
          </a:p>
          <a:p>
            <a:pPr marL="800100" lvl="1" indent="-342900" algn="l">
              <a:buFontTx/>
              <a:buChar char="-"/>
            </a:pPr>
            <a:r>
              <a:rPr lang="en-GB" altLang="en-US" sz="2000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(Any) Scientific </a:t>
            </a:r>
            <a:r>
              <a:rPr lang="en-GB" altLang="en-US" sz="20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publications </a:t>
            </a:r>
            <a:r>
              <a:rPr lang="en-GB" altLang="en-US" sz="2000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 require high </a:t>
            </a:r>
            <a:r>
              <a:rPr lang="en-GB" altLang="en-US" sz="20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level of (political) </a:t>
            </a:r>
            <a:r>
              <a:rPr lang="en-GB" altLang="en-US" sz="2000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approval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sz="2400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Low (although increasing) interest </a:t>
            </a:r>
            <a:r>
              <a:rPr lang="en-GB" altLang="en-US" sz="24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</a:t>
            </a:r>
            <a:r>
              <a:rPr lang="en-GB" altLang="en-US" sz="2400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research </a:t>
            </a:r>
          </a:p>
          <a:p>
            <a:pPr marL="800100" lvl="1" indent="-342900" algn="l">
              <a:buFontTx/>
              <a:buChar char="-"/>
            </a:pPr>
            <a:r>
              <a:rPr lang="en-GB" altLang="en-US" sz="2000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Low </a:t>
            </a:r>
            <a:r>
              <a:rPr lang="en-GB" altLang="en-US" sz="20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capacity </a:t>
            </a:r>
            <a:r>
              <a:rPr lang="en-GB" altLang="en-US" sz="2000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(e.g. analysing </a:t>
            </a:r>
            <a:r>
              <a:rPr lang="en-GB" altLang="en-US" sz="20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  <a:r>
              <a:rPr lang="en-GB" altLang="en-US" sz="2000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GB" altLang="en-US" sz="2000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l">
              <a:buFontTx/>
              <a:buChar char="-"/>
            </a:pPr>
            <a:r>
              <a:rPr lang="en-GB" altLang="en-US" sz="2000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Limited </a:t>
            </a:r>
            <a:r>
              <a:rPr lang="en-GB" altLang="en-US" sz="20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funds </a:t>
            </a:r>
            <a:endParaRPr lang="en-GB" altLang="en-US" sz="2000" dirty="0" smtClean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686476" y="6248400"/>
            <a:ext cx="1768244" cy="457200"/>
          </a:xfrm>
        </p:spPr>
        <p:txBody>
          <a:bodyPr/>
          <a:lstStyle/>
          <a:p>
            <a:pPr algn="ctr"/>
            <a:fld id="{DB39BAE5-AB69-4BED-BD2E-F9A1DED5B669}" type="slidenum">
              <a:rPr lang="sv-SE" smtClean="0">
                <a:latin typeface="Calibri" panose="020F0502020204030204" pitchFamily="34" charset="0"/>
                <a:cs typeface="Calibri" panose="020F0502020204030204" pitchFamily="34" charset="0"/>
              </a:rPr>
              <a:pPr algn="ctr"/>
              <a:t>10</a:t>
            </a:fld>
            <a:endParaRPr lang="sv-S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203201" y="1"/>
            <a:ext cx="8697382" cy="69214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ts val="4200"/>
              </a:lnSpc>
              <a:spcBef>
                <a:spcPct val="0"/>
              </a:spcBef>
              <a:buNone/>
              <a:defRPr sz="40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GB" sz="3600" b="0" cap="small" dirty="0" smtClean="0">
                <a:solidFill>
                  <a:srgbClr val="1F1F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Challenges</a:t>
            </a:r>
            <a:endParaRPr lang="en-GB" sz="3600" b="0" cap="small" dirty="0" smtClean="0">
              <a:solidFill>
                <a:srgbClr val="FFFFFF">
                  <a:lumMod val="9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09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"/>
          <p:cNvSpPr txBox="1">
            <a:spLocks/>
          </p:cNvSpPr>
          <p:nvPr/>
        </p:nvSpPr>
        <p:spPr bwMode="auto">
          <a:xfrm>
            <a:off x="203201" y="5113841"/>
            <a:ext cx="8494184" cy="841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3092D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F1F99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F1F99"/>
                </a:solidFill>
                <a:latin typeface="Tahoma" pitchFamily="34" charset="0"/>
                <a:cs typeface="Tahoma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F1F99"/>
                </a:solidFill>
                <a:latin typeface="Tahoma" pitchFamily="34" charset="0"/>
                <a:cs typeface="Tahoma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F1F99"/>
                </a:solidFill>
                <a:latin typeface="Tahoma" pitchFamily="34" charset="0"/>
                <a:cs typeface="Tahoma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F1F99"/>
                </a:solidFill>
                <a:latin typeface="Tahoma" pitchFamily="34" charset="0"/>
                <a:cs typeface="Tahom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sz="1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WHO </a:t>
            </a:r>
            <a:r>
              <a:rPr lang="en-GB" alt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estimates, up to </a:t>
            </a:r>
            <a:r>
              <a:rPr lang="en-GB" altLang="en-US" sz="1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en-GB" alt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en-US" sz="1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2035: </a:t>
            </a:r>
          </a:p>
          <a:p>
            <a:pPr marL="742950" lvl="1" indent="-285750" algn="l">
              <a:buFontTx/>
              <a:buChar char="-"/>
            </a:pPr>
            <a:r>
              <a:rPr lang="en-GB" altLang="en-US" sz="1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&gt;0.5mln women </a:t>
            </a:r>
            <a:r>
              <a:rPr lang="en-GB" alt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develop </a:t>
            </a:r>
            <a:r>
              <a:rPr lang="en-GB" altLang="en-US" sz="16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CxCa</a:t>
            </a:r>
            <a:r>
              <a:rPr lang="en-GB" altLang="en-US" sz="1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CIS countries</a:t>
            </a:r>
            <a:r>
              <a:rPr lang="en-GB" alt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en-US" sz="1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¼ of them </a:t>
            </a:r>
            <a:r>
              <a:rPr lang="en-GB" alt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will </a:t>
            </a:r>
            <a:r>
              <a:rPr lang="en-GB" altLang="en-US" sz="1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die (2/3 before age 65)</a:t>
            </a:r>
            <a:endParaRPr lang="en-GB" alt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705726" y="6248400"/>
            <a:ext cx="1748994" cy="457200"/>
          </a:xfrm>
        </p:spPr>
        <p:txBody>
          <a:bodyPr/>
          <a:lstStyle/>
          <a:p>
            <a:pPr algn="ctr"/>
            <a:fld id="{DB39BAE5-AB69-4BED-BD2E-F9A1DED5B669}" type="slidenum">
              <a:rPr lang="sv-SE" smtClean="0">
                <a:latin typeface="Calibri" panose="020F0502020204030204" pitchFamily="34" charset="0"/>
                <a:cs typeface="Calibri" panose="020F0502020204030204" pitchFamily="34" charset="0"/>
              </a:rPr>
              <a:pPr algn="ctr"/>
              <a:t>11</a:t>
            </a:fld>
            <a:endParaRPr lang="sv-S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203201" y="1"/>
            <a:ext cx="8697382" cy="69214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ts val="4200"/>
              </a:lnSpc>
              <a:spcBef>
                <a:spcPct val="0"/>
              </a:spcBef>
              <a:buNone/>
              <a:defRPr sz="40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GB" sz="3600" b="0" cap="small" dirty="0" smtClean="0">
                <a:solidFill>
                  <a:srgbClr val="1F1F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Example: Decreasing Coverage </a:t>
            </a:r>
            <a:r>
              <a:rPr lang="en-GB" sz="3600" b="0" cap="small" dirty="0">
                <a:solidFill>
                  <a:srgbClr val="1F1F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GB" sz="3600" b="0" cap="small" dirty="0" smtClean="0">
                <a:solidFill>
                  <a:srgbClr val="1F1F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Quality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203201" y="672892"/>
            <a:ext cx="8697381" cy="408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3092D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F1F99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F1F99"/>
                </a:solidFill>
                <a:latin typeface="Tahoma" pitchFamily="34" charset="0"/>
                <a:cs typeface="Tahoma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F1F99"/>
                </a:solidFill>
                <a:latin typeface="Tahoma" pitchFamily="34" charset="0"/>
                <a:cs typeface="Tahoma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F1F99"/>
                </a:solidFill>
                <a:latin typeface="Tahoma" pitchFamily="34" charset="0"/>
                <a:cs typeface="Tahoma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F1F99"/>
                </a:solidFill>
                <a:latin typeface="Tahoma" pitchFamily="34" charset="0"/>
                <a:cs typeface="Tahom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r>
              <a:rPr lang="en-GB" sz="2000" cap="small" dirty="0" smtClean="0">
                <a:latin typeface="Calibri" panose="020F0502020204030204" pitchFamily="34" charset="0"/>
                <a:cs typeface="Calibri" panose="020F0502020204030204" pitchFamily="34" charset="0"/>
              </a:rPr>
              <a:t>Cervical Cancer </a:t>
            </a:r>
            <a:r>
              <a:rPr lang="en-GB" sz="2000" cap="small" dirty="0">
                <a:latin typeface="Calibri" panose="020F0502020204030204" pitchFamily="34" charset="0"/>
                <a:cs typeface="Calibri" panose="020F0502020204030204" pitchFamily="34" charset="0"/>
              </a:rPr>
              <a:t>Premature Mortality: EU vs CIS </a:t>
            </a:r>
            <a:r>
              <a:rPr lang="en-GB" sz="2000" cap="small" dirty="0" smtClean="0">
                <a:latin typeface="Calibri" panose="020F0502020204030204" pitchFamily="34" charset="0"/>
                <a:cs typeface="Calibri" panose="020F0502020204030204" pitchFamily="34" charset="0"/>
              </a:rPr>
              <a:t>Since </a:t>
            </a:r>
            <a:r>
              <a:rPr lang="en-GB" sz="2000" cap="small" dirty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GB" sz="2000" cap="small" dirty="0" smtClean="0">
                <a:latin typeface="Calibri" panose="020F0502020204030204" pitchFamily="34" charset="0"/>
                <a:cs typeface="Calibri" panose="020F0502020204030204" pitchFamily="34" charset="0"/>
              </a:rPr>
              <a:t>he 80’s</a:t>
            </a:r>
            <a:endParaRPr lang="uk-UA" sz="2000" kern="0" cap="smal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1463038" y="1145402"/>
            <a:ext cx="6448928" cy="396643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68703" y="5956979"/>
            <a:ext cx="7155402" cy="400110"/>
          </a:xfrm>
          <a:prstGeom prst="rect">
            <a:avLst/>
          </a:prstGeom>
        </p:spPr>
        <p:txBody>
          <a:bodyPr wrap="square" lIns="91440" tIns="45720" rIns="91440" bIns="45720" rtlCol="0">
            <a:spAutoFit/>
          </a:bodyPr>
          <a:lstStyle/>
          <a:p>
            <a:pPr algn="r"/>
            <a:r>
              <a:rPr sz="1000" dirty="0" smtClean="0">
                <a:latin typeface="Calibri" panose="020F0502020204030204" pitchFamily="34" charset="0"/>
                <a:cs typeface="Calibri" panose="020F0502020204030204" pitchFamily="34" charset="0"/>
              </a:rPr>
              <a:t>Data source:</a:t>
            </a:r>
            <a:r>
              <a:rPr lang="en-GB" sz="1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000" dirty="0" smtClean="0">
                <a:latin typeface="Calibri" panose="020F0502020204030204" pitchFamily="34" charset="0"/>
                <a:cs typeface="Calibri" panose="020F0502020204030204" pitchFamily="34" charset="0"/>
              </a:rPr>
              <a:t>WHO Europe, </a:t>
            </a:r>
          </a:p>
          <a:p>
            <a:pPr algn="r"/>
            <a:r>
              <a:rPr lang="en-GB" sz="1000" dirty="0" smtClean="0">
                <a:latin typeface="Calibri" panose="020F0502020204030204" pitchFamily="34" charset="0"/>
                <a:cs typeface="Calibri" panose="020F0502020204030204" pitchFamily="34" charset="0"/>
              </a:rPr>
              <a:t>Estimation </a:t>
            </a:r>
            <a:r>
              <a:rPr lang="en-GB" sz="1000" dirty="0">
                <a:latin typeface="Calibri" panose="020F0502020204030204" pitchFamily="34" charset="0"/>
                <a:cs typeface="Calibri" panose="020F0502020204030204" pitchFamily="34" charset="0"/>
              </a:rPr>
              <a:t>based on </a:t>
            </a:r>
            <a:r>
              <a:rPr lang="en-GB" sz="1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Globocan</a:t>
            </a:r>
            <a:r>
              <a:rPr lang="en-GB" sz="1000" dirty="0" smtClean="0">
                <a:latin typeface="Calibri" panose="020F0502020204030204" pitchFamily="34" charset="0"/>
                <a:cs typeface="Calibri" panose="020F0502020204030204" pitchFamily="34" charset="0"/>
              </a:rPr>
              <a:t> database</a:t>
            </a:r>
            <a:endParaRPr lang="en-GB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75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"/>
          <p:cNvSpPr txBox="1">
            <a:spLocks/>
          </p:cNvSpPr>
          <p:nvPr/>
        </p:nvSpPr>
        <p:spPr bwMode="auto">
          <a:xfrm>
            <a:off x="442451" y="471952"/>
            <a:ext cx="8458131" cy="5692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3092D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F1F99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F1F99"/>
                </a:solidFill>
                <a:latin typeface="Tahoma" pitchFamily="34" charset="0"/>
                <a:cs typeface="Tahoma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F1F99"/>
                </a:solidFill>
                <a:latin typeface="Tahoma" pitchFamily="34" charset="0"/>
                <a:cs typeface="Tahoma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F1F99"/>
                </a:solidFill>
                <a:latin typeface="Tahoma" pitchFamily="34" charset="0"/>
                <a:cs typeface="Tahoma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F1F99"/>
                </a:solidFill>
                <a:latin typeface="Tahoma" pitchFamily="34" charset="0"/>
                <a:cs typeface="Tahom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sz="2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Bureaucracy and </a:t>
            </a:r>
            <a:r>
              <a:rPr lang="en-GB" alt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(related difficult to change) “traditions” </a:t>
            </a:r>
          </a:p>
          <a:p>
            <a:pPr marL="800100" lvl="1" indent="-342900" algn="l">
              <a:buFontTx/>
              <a:buChar char="-"/>
            </a:pPr>
            <a:r>
              <a:rPr lang="en-GB" alt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zero errors admitted / no real culture of quality data (no real M&amp;E)</a:t>
            </a:r>
          </a:p>
          <a:p>
            <a:pPr marL="800100" lvl="1" indent="-342900" algn="l">
              <a:buFontTx/>
              <a:buChar char="-"/>
            </a:pPr>
            <a:r>
              <a:rPr lang="en-GB" alt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“traditions” on detection/traditions</a:t>
            </a:r>
            <a:r>
              <a:rPr lang="en-GB" altLang="en-US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 (</a:t>
            </a:r>
            <a:r>
              <a:rPr lang="en-GB" altLang="en-US" sz="200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Romanovsky</a:t>
            </a:r>
            <a:r>
              <a:rPr lang="en-GB" altLang="en-US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Ct DIF, AZI 21d, etc.) </a:t>
            </a:r>
          </a:p>
          <a:p>
            <a:pPr marL="800100" lvl="1" indent="-342900" algn="l">
              <a:buFontTx/>
              <a:buChar char="-"/>
            </a:pPr>
            <a:r>
              <a:rPr lang="en-GB" altLang="en-US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stigma (data on transmission routes in men unreliable)    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sz="2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Decreased/</a:t>
            </a:r>
            <a:r>
              <a:rPr lang="en-GB" altLang="en-US" sz="240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ing</a:t>
            </a:r>
            <a:r>
              <a:rPr lang="en-GB" alt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en-US" sz="2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quality *(in some) and equity (in most countries) </a:t>
            </a:r>
          </a:p>
          <a:p>
            <a:pPr marL="800100" lvl="1" indent="-342900" algn="l">
              <a:buFontTx/>
              <a:buChar char="-"/>
            </a:pPr>
            <a:r>
              <a:rPr lang="en-GB" altLang="en-US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increased </a:t>
            </a:r>
            <a:r>
              <a:rPr lang="en-GB" alt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no. private </a:t>
            </a:r>
            <a:r>
              <a:rPr lang="en-GB" altLang="en-US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clinics (data not provided), corruption</a:t>
            </a:r>
          </a:p>
          <a:p>
            <a:pPr marL="800100" lvl="1" indent="-342900" algn="l">
              <a:buFontTx/>
              <a:buChar char="-"/>
            </a:pPr>
            <a:r>
              <a:rPr lang="en-GB" altLang="en-US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decrease </a:t>
            </a:r>
            <a:r>
              <a:rPr lang="en-GB" alt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attending licensed public services / service </a:t>
            </a:r>
            <a:r>
              <a:rPr lang="en-GB" altLang="en-US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quality</a:t>
            </a:r>
          </a:p>
          <a:p>
            <a:pPr marL="800100" lvl="1" indent="-342900" algn="l">
              <a:buFontTx/>
              <a:buChar char="-"/>
            </a:pPr>
            <a:r>
              <a:rPr lang="en-GB" altLang="en-US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increase </a:t>
            </a:r>
            <a:r>
              <a:rPr lang="en-GB" alt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self-medication / services provided by non-specialists</a:t>
            </a:r>
            <a:r>
              <a:rPr lang="en-GB" altLang="en-US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sz="2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Limited </a:t>
            </a:r>
            <a:r>
              <a:rPr lang="en-GB" alt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knowledge of international literature and </a:t>
            </a:r>
            <a:r>
              <a:rPr lang="en-GB" altLang="en-US" sz="2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guidelines </a:t>
            </a:r>
          </a:p>
          <a:p>
            <a:pPr marL="800100" lvl="1" indent="-342900" algn="l">
              <a:buFontTx/>
              <a:buChar char="-"/>
            </a:pPr>
            <a:r>
              <a:rPr lang="en-GB" alt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GB" altLang="en-US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anguage barrier </a:t>
            </a:r>
          </a:p>
          <a:p>
            <a:pPr marL="800100" lvl="1" indent="-342900" algn="l">
              <a:buFontTx/>
              <a:buChar char="-"/>
            </a:pPr>
            <a:r>
              <a:rPr lang="en-GB" altLang="en-US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common: denouncing/reporting </a:t>
            </a:r>
            <a:r>
              <a:rPr lang="en-GB" alt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any </a:t>
            </a:r>
            <a:r>
              <a:rPr lang="en-GB" altLang="en-US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(scientific) activities/studies</a:t>
            </a:r>
          </a:p>
          <a:p>
            <a:pPr marL="800100" lvl="1" indent="-342900" algn="l">
              <a:buFontTx/>
              <a:buChar char="-"/>
            </a:pPr>
            <a:r>
              <a:rPr lang="en-GB" altLang="en-US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(any) scientific </a:t>
            </a:r>
            <a:r>
              <a:rPr lang="en-GB" alt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publications </a:t>
            </a:r>
            <a:r>
              <a:rPr lang="en-GB" altLang="en-US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 require high </a:t>
            </a:r>
            <a:r>
              <a:rPr lang="en-GB" alt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level of (political) </a:t>
            </a:r>
            <a:r>
              <a:rPr lang="en-GB" altLang="en-US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approval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sz="2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Low (although increasing) interest </a:t>
            </a:r>
            <a:r>
              <a:rPr lang="en-GB" alt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</a:t>
            </a:r>
            <a:r>
              <a:rPr lang="en-GB" altLang="en-US" sz="2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research* </a:t>
            </a:r>
          </a:p>
          <a:p>
            <a:pPr marL="800100" lvl="1" indent="-342900" algn="l">
              <a:buFontTx/>
              <a:buChar char="-"/>
            </a:pPr>
            <a:r>
              <a:rPr lang="en-GB" alt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GB" altLang="en-US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ow </a:t>
            </a:r>
            <a:r>
              <a:rPr lang="en-GB" alt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capacity </a:t>
            </a:r>
            <a:r>
              <a:rPr lang="en-GB" altLang="en-US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(e.g. analysing </a:t>
            </a:r>
            <a:r>
              <a:rPr lang="en-GB" alt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  <a:r>
              <a:rPr lang="en-GB" altLang="en-US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GB" altLang="en-US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l">
              <a:buFontTx/>
              <a:buChar char="-"/>
            </a:pPr>
            <a:r>
              <a:rPr lang="en-GB" altLang="en-US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limited </a:t>
            </a:r>
            <a:r>
              <a:rPr lang="en-GB" alt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resources </a:t>
            </a:r>
            <a:r>
              <a:rPr lang="en-GB" altLang="en-US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or/and </a:t>
            </a:r>
            <a:r>
              <a:rPr lang="en-GB" alt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political will</a:t>
            </a:r>
            <a:endParaRPr lang="en-GB" altLang="en-US" sz="20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686476" y="6248400"/>
            <a:ext cx="1768244" cy="457200"/>
          </a:xfrm>
        </p:spPr>
        <p:txBody>
          <a:bodyPr/>
          <a:lstStyle/>
          <a:p>
            <a:pPr algn="ctr"/>
            <a:fld id="{DB39BAE5-AB69-4BED-BD2E-F9A1DED5B669}" type="slidenum">
              <a:rPr lang="sv-SE" smtClean="0">
                <a:latin typeface="Calibri" panose="020F0502020204030204" pitchFamily="34" charset="0"/>
                <a:cs typeface="Calibri" panose="020F0502020204030204" pitchFamily="34" charset="0"/>
              </a:rPr>
              <a:pPr algn="ctr"/>
              <a:t>12</a:t>
            </a:fld>
            <a:endParaRPr lang="sv-S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203201" y="1"/>
            <a:ext cx="8697382" cy="69214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ts val="4200"/>
              </a:lnSpc>
              <a:spcBef>
                <a:spcPct val="0"/>
              </a:spcBef>
              <a:buNone/>
              <a:defRPr sz="40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GB" sz="3600" b="0" cap="small" dirty="0" smtClean="0">
                <a:solidFill>
                  <a:srgbClr val="1F1F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Challenges</a:t>
            </a:r>
            <a:endParaRPr lang="en-GB" sz="3600" b="0" cap="small" dirty="0" smtClean="0">
              <a:solidFill>
                <a:srgbClr val="FFFFFF">
                  <a:lumMod val="9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641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744226" y="6248400"/>
            <a:ext cx="1710493" cy="457200"/>
          </a:xfrm>
        </p:spPr>
        <p:txBody>
          <a:bodyPr/>
          <a:lstStyle/>
          <a:p>
            <a:pPr algn="ctr"/>
            <a:fld id="{DB39BAE5-AB69-4BED-BD2E-F9A1DED5B669}" type="slidenum">
              <a:rPr lang="sv-SE" smtClean="0">
                <a:latin typeface="Calibri" panose="020F0502020204030204" pitchFamily="34" charset="0"/>
                <a:cs typeface="Calibri" panose="020F0502020204030204" pitchFamily="34" charset="0"/>
              </a:rPr>
              <a:pPr algn="ctr"/>
              <a:t>13</a:t>
            </a:fld>
            <a:endParaRPr lang="sv-S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203201" y="16207"/>
            <a:ext cx="8697382" cy="73050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ts val="4200"/>
              </a:lnSpc>
              <a:spcBef>
                <a:spcPct val="0"/>
              </a:spcBef>
              <a:buNone/>
              <a:defRPr sz="40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GB" sz="3600" b="0" cap="small" dirty="0" smtClean="0">
                <a:solidFill>
                  <a:srgbClr val="1F1F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Example: Research &amp; Publications</a:t>
            </a:r>
          </a:p>
        </p:txBody>
      </p:sp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203201" y="673787"/>
            <a:ext cx="8812980" cy="408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3092D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F1F99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F1F99"/>
                </a:solidFill>
                <a:latin typeface="Tahoma" pitchFamily="34" charset="0"/>
                <a:cs typeface="Tahoma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F1F99"/>
                </a:solidFill>
                <a:latin typeface="Tahoma" pitchFamily="34" charset="0"/>
                <a:cs typeface="Tahoma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F1F99"/>
                </a:solidFill>
                <a:latin typeface="Tahoma" pitchFamily="34" charset="0"/>
                <a:cs typeface="Tahoma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F1F99"/>
                </a:solidFill>
                <a:latin typeface="Tahoma" pitchFamily="34" charset="0"/>
                <a:cs typeface="Tahom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r>
              <a:rPr lang="en-GB" sz="2000" cap="small" dirty="0">
                <a:latin typeface="Calibri" panose="020F0502020204030204" pitchFamily="34" charset="0"/>
                <a:cs typeface="Calibri" panose="020F0502020204030204" pitchFamily="34" charset="0"/>
              </a:rPr>
              <a:t>Prevalence of </a:t>
            </a:r>
            <a:r>
              <a:rPr lang="en-GB" sz="2000" cap="small" dirty="0" smtClean="0">
                <a:latin typeface="Calibri" panose="020F0502020204030204" pitchFamily="34" charset="0"/>
                <a:cs typeface="Calibri" panose="020F0502020204030204" pitchFamily="34" charset="0"/>
              </a:rPr>
              <a:t>Genital Chlamydia </a:t>
            </a:r>
            <a:r>
              <a:rPr lang="en-GB" sz="2000" cap="small" dirty="0">
                <a:latin typeface="Calibri" panose="020F0502020204030204" pitchFamily="34" charset="0"/>
                <a:cs typeface="Calibri" panose="020F0502020204030204" pitchFamily="34" charset="0"/>
              </a:rPr>
              <a:t>Infections in Russia (Systematic </a:t>
            </a:r>
            <a:r>
              <a:rPr lang="en-GB" sz="2000" cap="small" dirty="0" smtClean="0">
                <a:latin typeface="Calibri" panose="020F0502020204030204" pitchFamily="34" charset="0"/>
                <a:cs typeface="Calibri" panose="020F0502020204030204" pitchFamily="34" charset="0"/>
              </a:rPr>
              <a:t>Literature Review</a:t>
            </a:r>
            <a:r>
              <a:rPr lang="en-GB" sz="2000" cap="small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uk-UA" sz="2000" kern="0" cap="smal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" name="Content Placeholder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30" y="1190903"/>
            <a:ext cx="4196731" cy="4717642"/>
          </a:xfrm>
          <a:prstGeom prst="rect">
            <a:avLst/>
          </a:prstGeom>
        </p:spPr>
      </p:pic>
      <p:sp>
        <p:nvSpPr>
          <p:cNvPr id="20" name="Content Placeholder 4"/>
          <p:cNvSpPr txBox="1">
            <a:spLocks/>
          </p:cNvSpPr>
          <p:nvPr/>
        </p:nvSpPr>
        <p:spPr bwMode="auto">
          <a:xfrm>
            <a:off x="1698175" y="1621000"/>
            <a:ext cx="2984360" cy="522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  <a:noAutofit/>
          </a:bodyPr>
          <a:lstStyle>
            <a:lvl1pPr marL="342911" indent="-342911" algn="l" defTabSz="91432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699" indent="-285704" algn="l" defTabSz="91432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2817" indent="-228497" algn="l" defTabSz="91432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599812" indent="-228497" algn="l" defTabSz="91432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137" indent="-228497" algn="l" defTabSz="91432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152372" indent="-228497" algn="l" defTabSz="914320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247607" indent="-228497" algn="l" defTabSz="914320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2342841" indent="-228497" algn="l" defTabSz="914320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2438076" indent="-228497" algn="l" defTabSz="914320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150000"/>
              </a:lnSpc>
            </a:pPr>
            <a:endParaRPr lang="en-GB" sz="1800" dirty="0" smtClean="0">
              <a:solidFill>
                <a:prstClr val="black"/>
              </a:solidFill>
            </a:endParaRPr>
          </a:p>
        </p:txBody>
      </p:sp>
      <p:pic>
        <p:nvPicPr>
          <p:cNvPr id="22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463" y="3576485"/>
            <a:ext cx="5592386" cy="2387697"/>
          </a:xfrm>
          <a:prstGeom prst="rect">
            <a:avLst/>
          </a:prstGeom>
        </p:spPr>
      </p:pic>
      <p:sp>
        <p:nvSpPr>
          <p:cNvPr id="23" name="Content Placeholder 4"/>
          <p:cNvSpPr txBox="1">
            <a:spLocks/>
          </p:cNvSpPr>
          <p:nvPr/>
        </p:nvSpPr>
        <p:spPr bwMode="auto">
          <a:xfrm>
            <a:off x="4947719" y="1354279"/>
            <a:ext cx="3881649" cy="105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  <a:noAutofit/>
          </a:bodyPr>
          <a:lstStyle>
            <a:lvl1pPr marL="342911" indent="-342911" algn="l" defTabSz="91432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699" indent="-285704" algn="l" defTabSz="91432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2817" indent="-228497" algn="l" defTabSz="91432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599812" indent="-228497" algn="l" defTabSz="91432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137" indent="-228497" algn="l" defTabSz="91432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152372" indent="-228497" algn="l" defTabSz="914320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247607" indent="-228497" algn="l" defTabSz="914320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2342841" indent="-228497" algn="l" defTabSz="914320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2438076" indent="-228497" algn="l" defTabSz="914320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150000"/>
              </a:lnSpc>
            </a:pPr>
            <a:r>
              <a:rPr lang="en-GB" sz="1800" dirty="0">
                <a:solidFill>
                  <a:prstClr val="black"/>
                </a:solidFill>
              </a:rPr>
              <a:t>10 articles </a:t>
            </a:r>
            <a:r>
              <a:rPr lang="en-GB" sz="1800" dirty="0" smtClean="0">
                <a:solidFill>
                  <a:prstClr val="black"/>
                </a:solidFill>
              </a:rPr>
              <a:t>included, </a:t>
            </a:r>
          </a:p>
          <a:p>
            <a:pPr>
              <a:lnSpc>
                <a:spcPct val="150000"/>
              </a:lnSpc>
            </a:pPr>
            <a:r>
              <a:rPr lang="en-GB" sz="1800" dirty="0" smtClean="0">
                <a:solidFill>
                  <a:prstClr val="black"/>
                </a:solidFill>
              </a:rPr>
              <a:t>Data from 4 regions</a:t>
            </a:r>
            <a:endParaRPr lang="en-GB" sz="1800" kern="0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68703" y="6159111"/>
            <a:ext cx="7155402" cy="246221"/>
          </a:xfrm>
          <a:prstGeom prst="rect">
            <a:avLst/>
          </a:prstGeom>
        </p:spPr>
        <p:txBody>
          <a:bodyPr wrap="square" lIns="91440" tIns="45720" rIns="91440" bIns="45720" rtlCol="0">
            <a:spAutoFit/>
          </a:bodyPr>
          <a:lstStyle/>
          <a:p>
            <a:pPr algn="r"/>
            <a:r>
              <a:rPr lang="en-GB" sz="1000" dirty="0" smtClean="0">
                <a:latin typeface="Calibri" panose="020F0502020204030204" pitchFamily="34" charset="0"/>
                <a:cs typeface="Calibri" panose="020F0502020204030204" pitchFamily="34" charset="0"/>
              </a:rPr>
              <a:t>Smelov et al Pathogen and Diseases, 2017</a:t>
            </a:r>
            <a:endParaRPr lang="en-GB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409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"/>
          <p:cNvSpPr txBox="1">
            <a:spLocks/>
          </p:cNvSpPr>
          <p:nvPr/>
        </p:nvSpPr>
        <p:spPr bwMode="auto">
          <a:xfrm>
            <a:off x="774420" y="749896"/>
            <a:ext cx="8202432" cy="5110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3092D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F1F99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F1F99"/>
                </a:solidFill>
                <a:latin typeface="Tahoma" pitchFamily="34" charset="0"/>
                <a:cs typeface="Tahoma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F1F99"/>
                </a:solidFill>
                <a:latin typeface="Tahoma" pitchFamily="34" charset="0"/>
                <a:cs typeface="Tahoma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F1F99"/>
                </a:solidFill>
                <a:latin typeface="Tahoma" pitchFamily="34" charset="0"/>
                <a:cs typeface="Tahoma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F1F99"/>
                </a:solidFill>
                <a:latin typeface="Tahoma" pitchFamily="34" charset="0"/>
                <a:cs typeface="Tahom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Strong culture of registering data </a:t>
            </a:r>
            <a:r>
              <a:rPr lang="en-GB" altLang="en-U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(first step to M&amp;E)</a:t>
            </a:r>
            <a:endParaRPr lang="en-GB" altLang="en-US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57300" lvl="2" indent="-342900" algn="l">
              <a:buFontTx/>
              <a:buChar char="-"/>
            </a:pPr>
            <a:r>
              <a:rPr lang="en-GB" altLang="en-US" sz="2000" i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dispanserization</a:t>
            </a:r>
            <a:r>
              <a:rPr lang="en-GB" altLang="en-US" sz="2000" i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&amp; </a:t>
            </a:r>
            <a:r>
              <a:rPr lang="en-GB" altLang="en-US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 curable STIs are reportable </a:t>
            </a:r>
            <a:r>
              <a:rPr lang="en-GB" alt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the </a:t>
            </a:r>
            <a:r>
              <a:rPr lang="en-GB" altLang="en-US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CIS</a:t>
            </a:r>
            <a:endParaRPr lang="en-GB" altLang="en-US" sz="2000" i="1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57300" lvl="2" indent="-342900" algn="l">
              <a:buFontTx/>
              <a:buChar char="-"/>
            </a:pPr>
            <a:r>
              <a:rPr lang="en-GB" alt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GB" altLang="en-US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ealth staff and public are OK with this</a:t>
            </a:r>
          </a:p>
          <a:p>
            <a:pPr marL="1257300" lvl="2" indent="-342900" algn="l">
              <a:buFontTx/>
              <a:buChar char="-"/>
            </a:pPr>
            <a:r>
              <a:rPr lang="en-GB" altLang="en-US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politicians value this (?!) </a:t>
            </a:r>
          </a:p>
          <a:p>
            <a:pPr marL="342900" indent="-34290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altLang="en-U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Public health system* under 1 authority </a:t>
            </a:r>
          </a:p>
          <a:p>
            <a:pPr marL="1257300" lvl="2" indent="-342900" algn="l">
              <a:buFontTx/>
              <a:buChar char="-"/>
            </a:pPr>
            <a:r>
              <a:rPr lang="en-GB" altLang="en-US" sz="2000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doesn’t exclude inequity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sz="2400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Clear </a:t>
            </a:r>
            <a:r>
              <a:rPr lang="en-GB" altLang="en-US" sz="24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partners for international </a:t>
            </a:r>
            <a:r>
              <a:rPr lang="en-GB" altLang="en-US" sz="2400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assistance and cooperation </a:t>
            </a:r>
          </a:p>
          <a:p>
            <a:pPr marL="1257300" lvl="2" indent="-342900" algn="l">
              <a:lnSpc>
                <a:spcPct val="150000"/>
              </a:lnSpc>
              <a:buFontTx/>
              <a:buChar char="-"/>
            </a:pPr>
            <a:r>
              <a:rPr lang="en-GB" altLang="en-US" sz="2000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build up national capacity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sz="2400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Human </a:t>
            </a:r>
            <a:r>
              <a:rPr lang="en-GB" altLang="en-US" sz="24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resources can </a:t>
            </a:r>
            <a:r>
              <a:rPr lang="en-GB" altLang="en-US" sz="2400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(relatively) easily </a:t>
            </a:r>
            <a:r>
              <a:rPr lang="en-GB" altLang="en-US" sz="24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 </a:t>
            </a:r>
            <a:r>
              <a:rPr lang="en-GB" altLang="en-US" sz="2400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allocated </a:t>
            </a:r>
          </a:p>
          <a:p>
            <a:pPr marL="1257300" lvl="2" indent="-342900" algn="l">
              <a:lnSpc>
                <a:spcPct val="150000"/>
              </a:lnSpc>
              <a:buFontTx/>
              <a:buChar char="-"/>
            </a:pPr>
            <a:r>
              <a:rPr lang="en-GB" altLang="en-US" sz="2000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numerous </a:t>
            </a:r>
            <a:r>
              <a:rPr lang="en-GB" altLang="en-US" sz="20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health </a:t>
            </a:r>
            <a:r>
              <a:rPr lang="en-GB" altLang="en-US" sz="2000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staff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696102" y="6248400"/>
            <a:ext cx="1758618" cy="457200"/>
          </a:xfrm>
        </p:spPr>
        <p:txBody>
          <a:bodyPr/>
          <a:lstStyle/>
          <a:p>
            <a:pPr algn="ctr"/>
            <a:fld id="{DB39BAE5-AB69-4BED-BD2E-F9A1DED5B669}" type="slidenum">
              <a:rPr lang="sv-SE" smtClean="0">
                <a:latin typeface="Calibri" panose="020F0502020204030204" pitchFamily="34" charset="0"/>
                <a:cs typeface="Calibri" panose="020F0502020204030204" pitchFamily="34" charset="0"/>
              </a:rPr>
              <a:pPr algn="ctr"/>
              <a:t>14</a:t>
            </a:fld>
            <a:endParaRPr lang="sv-S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203201" y="1"/>
            <a:ext cx="8697382" cy="69214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ts val="4200"/>
              </a:lnSpc>
              <a:spcBef>
                <a:spcPct val="0"/>
              </a:spcBef>
              <a:buNone/>
              <a:defRPr sz="40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GB" sz="3600" b="0" cap="small" dirty="0" smtClean="0">
                <a:solidFill>
                  <a:srgbClr val="1F1F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Opportunities</a:t>
            </a:r>
          </a:p>
        </p:txBody>
      </p:sp>
    </p:spTree>
    <p:extLst>
      <p:ext uri="{BB962C8B-B14F-4D97-AF65-F5344CB8AC3E}">
        <p14:creationId xmlns:p14="http://schemas.microsoft.com/office/powerpoint/2010/main" val="333021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5941" y="715552"/>
            <a:ext cx="4398746" cy="547254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686476" y="6248400"/>
            <a:ext cx="1768244" cy="457200"/>
          </a:xfrm>
        </p:spPr>
        <p:txBody>
          <a:bodyPr/>
          <a:lstStyle/>
          <a:p>
            <a:pPr algn="ctr"/>
            <a:fld id="{DB39BAE5-AB69-4BED-BD2E-F9A1DED5B669}" type="slidenum">
              <a:rPr lang="sv-SE" smtClean="0">
                <a:latin typeface="Calibri" panose="020F0502020204030204" pitchFamily="34" charset="0"/>
                <a:cs typeface="Calibri" panose="020F0502020204030204" pitchFamily="34" charset="0"/>
              </a:rPr>
              <a:pPr algn="ctr"/>
              <a:t>15</a:t>
            </a:fld>
            <a:endParaRPr lang="sv-S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203201" y="1"/>
            <a:ext cx="8697382" cy="81903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ts val="4200"/>
              </a:lnSpc>
              <a:spcBef>
                <a:spcPct val="0"/>
              </a:spcBef>
              <a:buNone/>
              <a:defRPr sz="40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GB" sz="3600" b="0" cap="small" dirty="0">
                <a:solidFill>
                  <a:srgbClr val="1F1F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Example: </a:t>
            </a:r>
            <a:r>
              <a:rPr lang="en-GB" sz="3600" b="0" cap="small" dirty="0" smtClean="0">
                <a:solidFill>
                  <a:srgbClr val="1F1F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Belarus </a:t>
            </a:r>
            <a:r>
              <a:rPr lang="en-GB" sz="3600" b="0" cap="small" dirty="0">
                <a:solidFill>
                  <a:srgbClr val="1F1F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Health System</a:t>
            </a:r>
            <a:endParaRPr lang="en-GB" sz="3600" b="0" cap="small" dirty="0" smtClean="0">
              <a:solidFill>
                <a:srgbClr val="1F1F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68703" y="6159111"/>
            <a:ext cx="7155402" cy="246221"/>
          </a:xfrm>
          <a:prstGeom prst="rect">
            <a:avLst/>
          </a:prstGeom>
        </p:spPr>
        <p:txBody>
          <a:bodyPr wrap="square" lIns="91440" tIns="45720" rIns="91440" bIns="45720" rtlCol="0">
            <a:spAutoFit/>
          </a:bodyPr>
          <a:lstStyle/>
          <a:p>
            <a:pPr algn="r"/>
            <a:r>
              <a:rPr lang="en-GB" sz="1000" dirty="0" smtClean="0">
                <a:latin typeface="Calibri" panose="020F0502020204030204" pitchFamily="34" charset="0"/>
                <a:cs typeface="Calibri" panose="020F0502020204030204" pitchFamily="34" charset="0"/>
              </a:rPr>
              <a:t>European Observatory on Health Systems and Policies, 2013</a:t>
            </a:r>
            <a:endParaRPr lang="en-GB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9650" y="830141"/>
            <a:ext cx="1501319" cy="278060"/>
          </a:xfrm>
          <a:prstGeom prst="rect">
            <a:avLst/>
          </a:prstGeom>
        </p:spPr>
      </p:pic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3581400" y="1837825"/>
            <a:ext cx="1238250" cy="236046"/>
          </a:xfrm>
          <a:prstGeom prst="rect">
            <a:avLst/>
          </a:prstGeom>
          <a:solidFill>
            <a:srgbClr val="C00000">
              <a:alpha val="5000"/>
            </a:srgbClr>
          </a:solidFill>
          <a:ln w="19050">
            <a:solidFill>
              <a:srgbClr val="C00000"/>
            </a:solidFill>
            <a:prstDash val="sysDash"/>
            <a:miter lim="800000"/>
            <a:headEnd/>
            <a:tailEnd/>
          </a:ln>
          <a:extLst/>
        </p:spPr>
        <p:txBody>
          <a:bodyPr wrap="none" anchor="ctr"/>
          <a:lstStyle/>
          <a:p>
            <a:endParaRPr lang="ru-RU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4203700" y="2073871"/>
            <a:ext cx="19117" cy="1590079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4203700" y="4064000"/>
            <a:ext cx="6351" cy="1219200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3238500" y="5279524"/>
            <a:ext cx="3517900" cy="403725"/>
          </a:xfrm>
          <a:prstGeom prst="rect">
            <a:avLst/>
          </a:prstGeom>
          <a:solidFill>
            <a:srgbClr val="C00000">
              <a:alpha val="5000"/>
            </a:srgbClr>
          </a:solidFill>
          <a:ln w="19050">
            <a:solidFill>
              <a:srgbClr val="C00000"/>
            </a:solidFill>
            <a:prstDash val="sysDash"/>
            <a:miter lim="800000"/>
            <a:headEnd/>
            <a:tailEnd/>
          </a:ln>
          <a:extLst/>
        </p:spPr>
        <p:txBody>
          <a:bodyPr wrap="none" anchor="ctr"/>
          <a:lstStyle/>
          <a:p>
            <a:endParaRPr lang="ru-RU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29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686476" y="6248400"/>
            <a:ext cx="1768244" cy="457200"/>
          </a:xfrm>
        </p:spPr>
        <p:txBody>
          <a:bodyPr/>
          <a:lstStyle/>
          <a:p>
            <a:pPr algn="ctr"/>
            <a:fld id="{DB39BAE5-AB69-4BED-BD2E-F9A1DED5B669}" type="slidenum">
              <a:rPr lang="sv-SE" smtClean="0">
                <a:latin typeface="Calibri" panose="020F0502020204030204" pitchFamily="34" charset="0"/>
                <a:cs typeface="Calibri" panose="020F0502020204030204" pitchFamily="34" charset="0"/>
              </a:rPr>
              <a:pPr algn="ctr"/>
              <a:t>16</a:t>
            </a:fld>
            <a:endParaRPr lang="sv-S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203201" y="1"/>
            <a:ext cx="8697382" cy="81903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ts val="4200"/>
              </a:lnSpc>
              <a:spcBef>
                <a:spcPct val="0"/>
              </a:spcBef>
              <a:buNone/>
              <a:defRPr sz="40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GB" sz="3600" b="0" cap="small" dirty="0" smtClean="0">
                <a:solidFill>
                  <a:srgbClr val="1F1F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Example: Uzbek Health System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68703" y="6159111"/>
            <a:ext cx="7155402" cy="246221"/>
          </a:xfrm>
          <a:prstGeom prst="rect">
            <a:avLst/>
          </a:prstGeom>
        </p:spPr>
        <p:txBody>
          <a:bodyPr wrap="square" lIns="91440" tIns="45720" rIns="91440" bIns="45720" rtlCol="0">
            <a:spAutoFit/>
          </a:bodyPr>
          <a:lstStyle/>
          <a:p>
            <a:pPr algn="r"/>
            <a:r>
              <a:rPr lang="en-GB" sz="1000" dirty="0" smtClean="0">
                <a:latin typeface="Calibri" panose="020F0502020204030204" pitchFamily="34" charset="0"/>
                <a:cs typeface="Calibri" panose="020F0502020204030204" pitchFamily="34" charset="0"/>
              </a:rPr>
              <a:t>European Observatory on Health Systems and Policies, 2014</a:t>
            </a:r>
            <a:endParaRPr lang="en-GB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132" y="883346"/>
            <a:ext cx="8744973" cy="4887206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H="1">
            <a:off x="4584700" y="1207596"/>
            <a:ext cx="9625" cy="1224454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4565650" y="2909396"/>
            <a:ext cx="9625" cy="1224454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216150" y="4100361"/>
            <a:ext cx="4051300" cy="1100289"/>
          </a:xfrm>
          <a:prstGeom prst="rect">
            <a:avLst/>
          </a:prstGeom>
          <a:solidFill>
            <a:srgbClr val="C00000">
              <a:alpha val="5000"/>
            </a:srgbClr>
          </a:solidFill>
          <a:ln w="19050">
            <a:solidFill>
              <a:srgbClr val="C00000"/>
            </a:solidFill>
            <a:prstDash val="sysDash"/>
            <a:miter lim="800000"/>
            <a:headEnd/>
            <a:tailEnd/>
          </a:ln>
          <a:extLst/>
        </p:spPr>
        <p:txBody>
          <a:bodyPr wrap="none" anchor="ctr"/>
          <a:lstStyle/>
          <a:p>
            <a:endParaRPr lang="ru-RU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3965607" y="970539"/>
            <a:ext cx="1212785" cy="237057"/>
          </a:xfrm>
          <a:prstGeom prst="rect">
            <a:avLst/>
          </a:prstGeom>
          <a:solidFill>
            <a:srgbClr val="C00000">
              <a:alpha val="5000"/>
            </a:srgbClr>
          </a:solidFill>
          <a:ln w="19050">
            <a:solidFill>
              <a:srgbClr val="C00000"/>
            </a:solidFill>
            <a:prstDash val="sysDash"/>
            <a:miter lim="800000"/>
            <a:headEnd/>
            <a:tailEnd/>
          </a:ln>
          <a:extLst/>
        </p:spPr>
        <p:txBody>
          <a:bodyPr wrap="none" anchor="ctr"/>
          <a:lstStyle/>
          <a:p>
            <a:endParaRPr lang="ru-RU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1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686476" y="6248400"/>
            <a:ext cx="1768244" cy="457200"/>
          </a:xfrm>
        </p:spPr>
        <p:txBody>
          <a:bodyPr/>
          <a:lstStyle/>
          <a:p>
            <a:pPr algn="ctr"/>
            <a:fld id="{DB39BAE5-AB69-4BED-BD2E-F9A1DED5B669}" type="slidenum">
              <a:rPr lang="sv-SE" smtClean="0">
                <a:latin typeface="Calibri" panose="020F0502020204030204" pitchFamily="34" charset="0"/>
                <a:cs typeface="Calibri" panose="020F0502020204030204" pitchFamily="34" charset="0"/>
              </a:rPr>
              <a:pPr algn="ctr"/>
              <a:t>17</a:t>
            </a:fld>
            <a:endParaRPr lang="sv-S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203201" y="1"/>
            <a:ext cx="8697382" cy="81903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ts val="4200"/>
              </a:lnSpc>
              <a:spcBef>
                <a:spcPct val="0"/>
              </a:spcBef>
              <a:buNone/>
              <a:defRPr sz="40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GB" sz="3600" b="0" cap="small" dirty="0" smtClean="0">
                <a:solidFill>
                  <a:srgbClr val="1F1F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Example: Russian Health System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68703" y="6159111"/>
            <a:ext cx="7155402" cy="246221"/>
          </a:xfrm>
          <a:prstGeom prst="rect">
            <a:avLst/>
          </a:prstGeom>
        </p:spPr>
        <p:txBody>
          <a:bodyPr wrap="square" lIns="91440" tIns="45720" rIns="91440" bIns="45720" rtlCol="0">
            <a:spAutoFit/>
          </a:bodyPr>
          <a:lstStyle/>
          <a:p>
            <a:pPr algn="r"/>
            <a:r>
              <a:rPr lang="en-GB" sz="1000" dirty="0" smtClean="0">
                <a:latin typeface="Calibri" panose="020F0502020204030204" pitchFamily="34" charset="0"/>
                <a:cs typeface="Calibri" panose="020F0502020204030204" pitchFamily="34" charset="0"/>
              </a:rPr>
              <a:t>European Observatory on Health Systems and Policies, 2011</a:t>
            </a:r>
            <a:endParaRPr lang="en-GB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275" y="674477"/>
            <a:ext cx="7748337" cy="5289021"/>
          </a:xfrm>
          <a:prstGeom prst="rect">
            <a:avLst/>
          </a:prstGeom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66275" y="1347534"/>
            <a:ext cx="1424538" cy="596769"/>
          </a:xfrm>
          <a:prstGeom prst="rect">
            <a:avLst/>
          </a:prstGeom>
          <a:solidFill>
            <a:srgbClr val="C00000">
              <a:alpha val="5000"/>
            </a:srgbClr>
          </a:solidFill>
          <a:ln w="19050">
            <a:solidFill>
              <a:srgbClr val="C00000"/>
            </a:solidFill>
            <a:prstDash val="sysDash"/>
            <a:miter lim="800000"/>
            <a:headEnd/>
            <a:tailEnd/>
          </a:ln>
          <a:extLst/>
        </p:spPr>
        <p:txBody>
          <a:bodyPr wrap="none" anchor="ctr"/>
          <a:lstStyle/>
          <a:p>
            <a:endParaRPr lang="ru-RU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366787" y="5255394"/>
            <a:ext cx="1028296" cy="518167"/>
          </a:xfrm>
          <a:prstGeom prst="rect">
            <a:avLst/>
          </a:prstGeom>
          <a:solidFill>
            <a:srgbClr val="C00000">
              <a:alpha val="5000"/>
            </a:srgbClr>
          </a:solidFill>
          <a:ln w="19050">
            <a:solidFill>
              <a:srgbClr val="C00000"/>
            </a:solidFill>
            <a:prstDash val="sysDash"/>
            <a:miter lim="800000"/>
            <a:headEnd/>
            <a:tailEnd/>
          </a:ln>
          <a:extLst/>
        </p:spPr>
        <p:txBody>
          <a:bodyPr wrap="none" anchor="ctr"/>
          <a:lstStyle/>
          <a:p>
            <a:endParaRPr lang="ru-RU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106905" y="1944303"/>
            <a:ext cx="17045" cy="1249747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113255" y="3474653"/>
            <a:ext cx="10695" cy="1052897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1624462" y="4826000"/>
            <a:ext cx="7488" cy="444500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537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"/>
          <p:cNvSpPr txBox="1">
            <a:spLocks/>
          </p:cNvSpPr>
          <p:nvPr/>
        </p:nvSpPr>
        <p:spPr bwMode="auto">
          <a:xfrm>
            <a:off x="587605" y="494259"/>
            <a:ext cx="8369580" cy="5867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3092D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F1F99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F1F99"/>
                </a:solidFill>
                <a:latin typeface="Tahoma" pitchFamily="34" charset="0"/>
                <a:cs typeface="Tahoma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F1F99"/>
                </a:solidFill>
                <a:latin typeface="Tahoma" pitchFamily="34" charset="0"/>
                <a:cs typeface="Tahoma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F1F99"/>
                </a:solidFill>
                <a:latin typeface="Tahoma" pitchFamily="34" charset="0"/>
                <a:cs typeface="Tahoma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F1F99"/>
                </a:solidFill>
                <a:latin typeface="Tahoma" pitchFamily="34" charset="0"/>
                <a:cs typeface="Tahom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Strong culture of registering data </a:t>
            </a:r>
            <a:r>
              <a:rPr lang="en-GB" altLang="en-U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(first step to M&amp;E) </a:t>
            </a:r>
            <a:endParaRPr lang="en-GB" altLang="en-US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57300" lvl="2" indent="-342900" algn="l">
              <a:buFontTx/>
              <a:buChar char="-"/>
            </a:pPr>
            <a:r>
              <a:rPr lang="en-GB" altLang="en-US" sz="2000" i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dispanserization</a:t>
            </a:r>
            <a:r>
              <a:rPr lang="en-GB" altLang="en-US" sz="2000" i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&amp; 4 curable STIs are reportable in the CIS</a:t>
            </a:r>
            <a:endParaRPr lang="en-GB" altLang="en-US" sz="2000" i="1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57300" lvl="2" indent="-342900" algn="l">
              <a:buFontTx/>
              <a:buChar char="-"/>
            </a:pPr>
            <a:r>
              <a:rPr lang="en-GB" alt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GB" altLang="en-US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ealth staff and public are OK with this</a:t>
            </a:r>
          </a:p>
          <a:p>
            <a:pPr marL="1257300" lvl="2" indent="-342900" algn="l">
              <a:buFontTx/>
              <a:buChar char="-"/>
            </a:pPr>
            <a:r>
              <a:rPr lang="en-GB" altLang="en-US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politicians value this (?!)</a:t>
            </a:r>
          </a:p>
          <a:p>
            <a:pPr marL="1257300" lvl="2" indent="-342900" algn="l">
              <a:buFontTx/>
              <a:buChar char="-"/>
            </a:pPr>
            <a:r>
              <a:rPr lang="en-GB" altLang="en-US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STI case management </a:t>
            </a:r>
            <a:r>
              <a:rPr lang="en-GB" alt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based </a:t>
            </a:r>
            <a:r>
              <a:rPr lang="en-GB" altLang="en-US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 lab </a:t>
            </a:r>
            <a:r>
              <a:rPr lang="en-GB" alt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individual clinical diagnosis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Public system under 1 authority </a:t>
            </a:r>
            <a:endParaRPr lang="en-GB" altLang="en-US" sz="20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57300" lvl="2" indent="-342900" algn="l">
              <a:buFontTx/>
              <a:buChar char="-"/>
            </a:pPr>
            <a:r>
              <a:rPr lang="en-GB" altLang="en-US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*doesn’t </a:t>
            </a:r>
            <a:r>
              <a:rPr lang="en-GB" alt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exclude </a:t>
            </a:r>
            <a:r>
              <a:rPr lang="en-GB" altLang="en-US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inequity 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Clear </a:t>
            </a:r>
            <a:r>
              <a:rPr lang="en-GB" alt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partners for international </a:t>
            </a:r>
            <a:r>
              <a:rPr lang="en-GB" altLang="en-U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assistance and cooperation  </a:t>
            </a:r>
          </a:p>
          <a:p>
            <a:pPr marL="1257300" lvl="2" indent="-342900" algn="l">
              <a:buFontTx/>
              <a:buChar char="-"/>
            </a:pPr>
            <a:r>
              <a:rPr lang="en-GB" altLang="en-US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build up national capacity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Human </a:t>
            </a:r>
            <a:r>
              <a:rPr lang="en-GB" alt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resources can </a:t>
            </a:r>
            <a:r>
              <a:rPr lang="en-GB" altLang="en-U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(relatively) easily </a:t>
            </a:r>
            <a:r>
              <a:rPr lang="en-GB" alt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 </a:t>
            </a:r>
            <a:r>
              <a:rPr lang="en-GB" altLang="en-U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allocated  </a:t>
            </a:r>
          </a:p>
          <a:p>
            <a:pPr marL="1257300" lvl="2" indent="-342900" algn="l">
              <a:buFontTx/>
              <a:buChar char="-"/>
            </a:pPr>
            <a:r>
              <a:rPr lang="en-GB" altLang="en-US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numerous </a:t>
            </a:r>
            <a:r>
              <a:rPr lang="en-GB" alt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health </a:t>
            </a:r>
            <a:r>
              <a:rPr lang="en-GB" altLang="en-US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staff</a:t>
            </a:r>
          </a:p>
          <a:p>
            <a:pPr marL="1257300" lvl="2" indent="-342900" algn="l">
              <a:buFontTx/>
              <a:buChar char="-"/>
            </a:pPr>
            <a:r>
              <a:rPr lang="en-GB" alt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almost universal provision of STI care through DV </a:t>
            </a:r>
            <a:r>
              <a:rPr lang="en-GB" altLang="en-US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clinics</a:t>
            </a:r>
            <a:endParaRPr lang="en-GB" alt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sz="2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Increasing </a:t>
            </a:r>
            <a:r>
              <a:rPr lang="en-GB" alt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interest for research </a:t>
            </a:r>
          </a:p>
          <a:p>
            <a:pPr marL="1257300" lvl="2" indent="-342900" algn="l">
              <a:buFontTx/>
              <a:buChar char="-"/>
            </a:pPr>
            <a:r>
              <a:rPr lang="en-GB" altLang="en-US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trained staff</a:t>
            </a:r>
            <a:endParaRPr lang="en-GB" altLang="en-US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696102" y="6248400"/>
            <a:ext cx="1758618" cy="457200"/>
          </a:xfrm>
        </p:spPr>
        <p:txBody>
          <a:bodyPr/>
          <a:lstStyle/>
          <a:p>
            <a:pPr algn="ctr"/>
            <a:fld id="{DB39BAE5-AB69-4BED-BD2E-F9A1DED5B669}" type="slidenum">
              <a:rPr lang="sv-SE" smtClean="0">
                <a:latin typeface="Calibri" panose="020F0502020204030204" pitchFamily="34" charset="0"/>
                <a:cs typeface="Calibri" panose="020F0502020204030204" pitchFamily="34" charset="0"/>
              </a:rPr>
              <a:pPr algn="ctr"/>
              <a:t>18</a:t>
            </a:fld>
            <a:endParaRPr lang="sv-S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203201" y="1"/>
            <a:ext cx="8697382" cy="69214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ts val="4200"/>
              </a:lnSpc>
              <a:spcBef>
                <a:spcPct val="0"/>
              </a:spcBef>
              <a:buNone/>
              <a:defRPr sz="40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GB" sz="3600" b="0" cap="small" dirty="0" smtClean="0">
                <a:solidFill>
                  <a:srgbClr val="1F1F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Opportunities</a:t>
            </a:r>
          </a:p>
        </p:txBody>
      </p:sp>
    </p:spTree>
    <p:extLst>
      <p:ext uri="{BB962C8B-B14F-4D97-AF65-F5344CB8AC3E}">
        <p14:creationId xmlns:p14="http://schemas.microsoft.com/office/powerpoint/2010/main" val="71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686476" y="6248400"/>
            <a:ext cx="1768244" cy="457200"/>
          </a:xfrm>
        </p:spPr>
        <p:txBody>
          <a:bodyPr/>
          <a:lstStyle/>
          <a:p>
            <a:pPr algn="ctr"/>
            <a:fld id="{DB39BAE5-AB69-4BED-BD2E-F9A1DED5B669}" type="slidenum">
              <a:rPr lang="sv-SE" smtClean="0">
                <a:latin typeface="Calibri" panose="020F0502020204030204" pitchFamily="34" charset="0"/>
                <a:cs typeface="Calibri" panose="020F0502020204030204" pitchFamily="34" charset="0"/>
              </a:rPr>
              <a:pPr algn="ctr"/>
              <a:t>19</a:t>
            </a:fld>
            <a:endParaRPr lang="sv-S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235285" y="1837119"/>
            <a:ext cx="8697382" cy="207715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ts val="4200"/>
              </a:lnSpc>
              <a:spcBef>
                <a:spcPct val="0"/>
              </a:spcBef>
              <a:buNone/>
              <a:defRPr sz="40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GB" sz="3600" b="0" cap="small" dirty="0" smtClean="0">
                <a:solidFill>
                  <a:srgbClr val="1F1F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Trends </a:t>
            </a:r>
          </a:p>
        </p:txBody>
      </p:sp>
    </p:spTree>
    <p:extLst>
      <p:ext uri="{BB962C8B-B14F-4D97-AF65-F5344CB8AC3E}">
        <p14:creationId xmlns:p14="http://schemas.microsoft.com/office/powerpoint/2010/main" val="62122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686476" y="6248400"/>
            <a:ext cx="1768244" cy="457200"/>
          </a:xfrm>
        </p:spPr>
        <p:txBody>
          <a:bodyPr/>
          <a:lstStyle/>
          <a:p>
            <a:pPr algn="ctr"/>
            <a:fld id="{DB39BAE5-AB69-4BED-BD2E-F9A1DED5B669}" type="slidenum">
              <a:rPr lang="sv-SE" smtClean="0">
                <a:latin typeface="Calibri" panose="020F0502020204030204" pitchFamily="34" charset="0"/>
                <a:cs typeface="Calibri" panose="020F0502020204030204" pitchFamily="34" charset="0"/>
              </a:rPr>
              <a:pPr algn="ctr"/>
              <a:t>2</a:t>
            </a:fld>
            <a:endParaRPr lang="sv-S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 Placeholder 2"/>
          <p:cNvSpPr txBox="1">
            <a:spLocks/>
          </p:cNvSpPr>
          <p:nvPr/>
        </p:nvSpPr>
        <p:spPr bwMode="auto">
          <a:xfrm>
            <a:off x="866274" y="801046"/>
            <a:ext cx="7767587" cy="5099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None/>
              <a:defRPr sz="3200">
                <a:solidFill>
                  <a:srgbClr val="1F1F99"/>
                </a:solidFill>
                <a:latin typeface="+mn-lt"/>
                <a:ea typeface="+mn-ea"/>
                <a:cs typeface="+mn-cs"/>
              </a:defRPr>
            </a:lvl1pPr>
            <a:lvl2pPr marL="95235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None/>
              <a:defRPr sz="2800">
                <a:solidFill>
                  <a:srgbClr val="1F1F99"/>
                </a:solidFill>
                <a:latin typeface="+mn-lt"/>
                <a:cs typeface="+mn-cs"/>
              </a:defRPr>
            </a:lvl2pPr>
            <a:lvl3pPr marL="19047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None/>
              <a:defRPr sz="2400">
                <a:solidFill>
                  <a:srgbClr val="1F1F99"/>
                </a:solidFill>
                <a:latin typeface="+mn-lt"/>
                <a:cs typeface="+mn-cs"/>
              </a:defRPr>
            </a:lvl3pPr>
            <a:lvl4pPr marL="285704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None/>
              <a:defRPr sz="2000">
                <a:solidFill>
                  <a:srgbClr val="1F1F99"/>
                </a:solidFill>
                <a:latin typeface="+mn-lt"/>
                <a:cs typeface="+mn-cs"/>
              </a:defRPr>
            </a:lvl4pPr>
            <a:lvl5pPr marL="380939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None/>
              <a:defRPr sz="2000">
                <a:solidFill>
                  <a:srgbClr val="1F1F99"/>
                </a:solidFill>
                <a:latin typeface="+mn-lt"/>
                <a:cs typeface="+mn-cs"/>
              </a:defRPr>
            </a:lvl5pPr>
            <a:lvl6pPr marL="476174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571409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666643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761878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342900" indent="-342900" algn="l">
              <a:lnSpc>
                <a:spcPct val="150000"/>
              </a:lnSpc>
              <a:buClrTx/>
              <a:buFont typeface="Arial" panose="020B0604020202020204" pitchFamily="34" charset="0"/>
              <a:buChar char="•"/>
            </a:pPr>
            <a:r>
              <a:rPr lang="en-GB" sz="2400" kern="0" cap="small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Nothing </a:t>
            </a:r>
            <a:r>
              <a:rPr lang="en-GB" sz="2400" kern="0" cap="small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lang="en-GB" sz="2400" kern="0" cap="small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Disclose </a:t>
            </a:r>
            <a:endParaRPr lang="en-GB" sz="2400" kern="0" cap="small" dirty="0" smtClean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itel 1"/>
          <p:cNvSpPr txBox="1">
            <a:spLocks/>
          </p:cNvSpPr>
          <p:nvPr/>
        </p:nvSpPr>
        <p:spPr>
          <a:xfrm>
            <a:off x="203201" y="88531"/>
            <a:ext cx="8697382" cy="53925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ts val="4200"/>
              </a:lnSpc>
              <a:spcBef>
                <a:spcPct val="0"/>
              </a:spcBef>
              <a:buNone/>
              <a:defRPr sz="40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GB" sz="3600" b="0" cap="small" dirty="0" smtClean="0">
                <a:solidFill>
                  <a:srgbClr val="1F1F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Disclosure</a:t>
            </a:r>
          </a:p>
        </p:txBody>
      </p:sp>
    </p:spTree>
    <p:extLst>
      <p:ext uri="{BB962C8B-B14F-4D97-AF65-F5344CB8AC3E}">
        <p14:creationId xmlns:p14="http://schemas.microsoft.com/office/powerpoint/2010/main" val="403811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686476" y="6248400"/>
            <a:ext cx="1768244" cy="457200"/>
          </a:xfrm>
        </p:spPr>
        <p:txBody>
          <a:bodyPr/>
          <a:lstStyle/>
          <a:p>
            <a:pPr algn="ctr"/>
            <a:fld id="{DB39BAE5-AB69-4BED-BD2E-F9A1DED5B669}" type="slidenum">
              <a:rPr lang="sv-SE" smtClean="0">
                <a:latin typeface="Calibri" panose="020F0502020204030204" pitchFamily="34" charset="0"/>
                <a:cs typeface="Calibri" panose="020F0502020204030204" pitchFamily="34" charset="0"/>
              </a:rPr>
              <a:pPr algn="ctr"/>
              <a:t>20</a:t>
            </a:fld>
            <a:endParaRPr lang="sv-S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203201" y="1"/>
            <a:ext cx="8697382" cy="69214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ts val="4200"/>
              </a:lnSpc>
              <a:spcBef>
                <a:spcPct val="0"/>
              </a:spcBef>
              <a:buNone/>
              <a:defRPr sz="40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GB" sz="3600" b="0" cap="small" dirty="0">
                <a:solidFill>
                  <a:srgbClr val="1F1F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Trends in </a:t>
            </a:r>
            <a:r>
              <a:rPr lang="en-GB" sz="3600" b="0" cap="small" dirty="0" smtClean="0">
                <a:solidFill>
                  <a:srgbClr val="1F1F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Cervical Cancer Incidence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8890" y="764356"/>
            <a:ext cx="6766222" cy="4995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8890" y="764357"/>
            <a:ext cx="6766222" cy="4994999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35719" y="643960"/>
            <a:ext cx="5064919" cy="68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68483" tIns="34244" rIns="68483" bIns="34244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FF"/>
                </a:solidFill>
                <a:latin typeface="Gill Sans MT" panose="020B0502020104020203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5pPr>
            <a:lvl6pPr marL="456583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6pPr>
            <a:lvl7pPr marL="913169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7pPr>
            <a:lvl8pPr marL="1369754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8pPr>
            <a:lvl9pPr marL="1826337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algn="l">
              <a:defRPr/>
            </a:pPr>
            <a:endParaRPr lang="en-GB" sz="2700" kern="0" dirty="0">
              <a:solidFill>
                <a:srgbClr val="8A8AE7">
                  <a:lumMod val="50000"/>
                </a:srgbClr>
              </a:solidFill>
              <a:cs typeface="Tahom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68703" y="6159111"/>
            <a:ext cx="7155402" cy="246221"/>
          </a:xfrm>
          <a:prstGeom prst="rect">
            <a:avLst/>
          </a:prstGeom>
        </p:spPr>
        <p:txBody>
          <a:bodyPr wrap="square" lIns="91440" tIns="45720" rIns="91440" bIns="45720" rtlCol="0">
            <a:spAutoFit/>
          </a:bodyPr>
          <a:lstStyle/>
          <a:p>
            <a:pPr algn="r"/>
            <a:r>
              <a:rPr lang="en-GB" sz="1000" dirty="0" smtClean="0"/>
              <a:t>Cancer </a:t>
            </a:r>
            <a:r>
              <a:rPr lang="en-GB" sz="1000" dirty="0"/>
              <a:t>Incidence in Five </a:t>
            </a:r>
            <a:r>
              <a:rPr lang="en-GB" sz="1000" dirty="0" smtClean="0"/>
              <a:t>Continents: </a:t>
            </a:r>
            <a:r>
              <a:rPr lang="en-GB" sz="1000" dirty="0" smtClean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http</a:t>
            </a:r>
            <a:r>
              <a:rPr lang="en-GB" sz="1000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://</a:t>
            </a:r>
            <a:r>
              <a:rPr lang="en-GB" sz="1000" dirty="0" smtClean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ci5.iarc.fr</a:t>
            </a:r>
            <a:r>
              <a:rPr lang="en-GB" sz="1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2715089" y="1077140"/>
            <a:ext cx="17596" cy="5014912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5" name="Straight Connector 14"/>
          <p:cNvCxnSpPr/>
          <p:nvPr/>
        </p:nvCxnSpPr>
        <p:spPr>
          <a:xfrm>
            <a:off x="6033483" y="1062391"/>
            <a:ext cx="17596" cy="5014912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17" name="Заголовок 1"/>
          <p:cNvSpPr txBox="1">
            <a:spLocks/>
          </p:cNvSpPr>
          <p:nvPr/>
        </p:nvSpPr>
        <p:spPr bwMode="auto">
          <a:xfrm>
            <a:off x="203201" y="672892"/>
            <a:ext cx="8697381" cy="408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3092D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F1F99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F1F99"/>
                </a:solidFill>
                <a:latin typeface="Tahoma" pitchFamily="34" charset="0"/>
                <a:cs typeface="Tahoma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F1F99"/>
                </a:solidFill>
                <a:latin typeface="Tahoma" pitchFamily="34" charset="0"/>
                <a:cs typeface="Tahoma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F1F99"/>
                </a:solidFill>
                <a:latin typeface="Tahoma" pitchFamily="34" charset="0"/>
                <a:cs typeface="Tahoma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F1F99"/>
                </a:solidFill>
                <a:latin typeface="Tahoma" pitchFamily="34" charset="0"/>
                <a:cs typeface="Tahom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r>
              <a:rPr lang="en-GB" sz="2000" cap="small" dirty="0" smtClean="0">
                <a:latin typeface="Calibri" panose="020F0502020204030204" pitchFamily="34" charset="0"/>
                <a:cs typeface="Calibri" panose="020F0502020204030204" pitchFamily="34" charset="0"/>
              </a:rPr>
              <a:t>Age-standardized (World) Incidence per 100,000 Women</a:t>
            </a:r>
            <a:endParaRPr lang="uk-UA" sz="2000" kern="0" cap="smal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573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886" y="1095267"/>
            <a:ext cx="4143375" cy="26670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686476" y="6248400"/>
            <a:ext cx="1768244" cy="457200"/>
          </a:xfrm>
        </p:spPr>
        <p:txBody>
          <a:bodyPr/>
          <a:lstStyle/>
          <a:p>
            <a:pPr algn="ctr"/>
            <a:fld id="{DB39BAE5-AB69-4BED-BD2E-F9A1DED5B669}" type="slidenum">
              <a:rPr lang="sv-SE" smtClean="0">
                <a:latin typeface="Calibri" panose="020F0502020204030204" pitchFamily="34" charset="0"/>
                <a:cs typeface="Calibri" panose="020F0502020204030204" pitchFamily="34" charset="0"/>
              </a:rPr>
              <a:pPr algn="ctr"/>
              <a:t>21</a:t>
            </a:fld>
            <a:endParaRPr lang="sv-S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203201" y="1"/>
            <a:ext cx="8697382" cy="69214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ts val="4200"/>
              </a:lnSpc>
              <a:spcBef>
                <a:spcPct val="0"/>
              </a:spcBef>
              <a:buNone/>
              <a:defRPr sz="40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GB" sz="3600" b="0" cap="small" dirty="0" smtClean="0">
                <a:solidFill>
                  <a:srgbClr val="1F1F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Trends in Syphilis: E. Europe and C. Asia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868703" y="6159111"/>
            <a:ext cx="7155402" cy="400110"/>
          </a:xfrm>
          <a:prstGeom prst="rect">
            <a:avLst/>
          </a:prstGeom>
        </p:spPr>
        <p:txBody>
          <a:bodyPr wrap="square" lIns="91440" tIns="45720" rIns="91440" bIns="45720" rtlCol="0">
            <a:spAutoFit/>
          </a:bodyPr>
          <a:lstStyle/>
          <a:p>
            <a:pPr algn="r"/>
            <a:r>
              <a:rPr lang="en-GB" sz="1000" dirty="0" smtClean="0"/>
              <a:t>Acknowledgments to: Igor </a:t>
            </a:r>
            <a:r>
              <a:rPr lang="en-GB" sz="1000" dirty="0" err="1" smtClean="0"/>
              <a:t>Toskin</a:t>
            </a:r>
            <a:r>
              <a:rPr lang="en-GB" sz="1000" dirty="0" smtClean="0"/>
              <a:t>, WHO 2007;</a:t>
            </a:r>
          </a:p>
          <a:p>
            <a:pPr algn="r"/>
            <a:r>
              <a:rPr lang="en-GB" sz="1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Uuskula</a:t>
            </a:r>
            <a:r>
              <a:rPr lang="en-GB" sz="1000" dirty="0" smtClean="0">
                <a:latin typeface="Calibri" panose="020F0502020204030204" pitchFamily="34" charset="0"/>
                <a:cs typeface="Calibri" panose="020F0502020204030204" pitchFamily="34" charset="0"/>
              </a:rPr>
              <a:t> et al, Sex Transmit Infect, 2010 </a:t>
            </a:r>
            <a:endParaRPr lang="en-GB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0318" y="3957894"/>
            <a:ext cx="4867085" cy="21282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1558" y="5736836"/>
            <a:ext cx="1088880" cy="2018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46898" y="5329082"/>
            <a:ext cx="959328" cy="2689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3159" y="1142045"/>
            <a:ext cx="1533607" cy="1188200"/>
          </a:xfrm>
          <a:prstGeom prst="rect">
            <a:avLst/>
          </a:prstGeom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261" y="1155448"/>
            <a:ext cx="4053810" cy="249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Заголовок 1"/>
          <p:cNvSpPr txBox="1">
            <a:spLocks/>
          </p:cNvSpPr>
          <p:nvPr/>
        </p:nvSpPr>
        <p:spPr bwMode="auto">
          <a:xfrm>
            <a:off x="1376522" y="666238"/>
            <a:ext cx="6400800" cy="418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3092D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F1F99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F1F99"/>
                </a:solidFill>
                <a:latin typeface="Tahoma" pitchFamily="34" charset="0"/>
                <a:cs typeface="Tahoma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F1F99"/>
                </a:solidFill>
                <a:latin typeface="Tahoma" pitchFamily="34" charset="0"/>
                <a:cs typeface="Tahoma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F1F99"/>
                </a:solidFill>
                <a:latin typeface="Tahoma" pitchFamily="34" charset="0"/>
                <a:cs typeface="Tahoma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F1F99"/>
                </a:solidFill>
                <a:latin typeface="Tahoma" pitchFamily="34" charset="0"/>
                <a:cs typeface="Tahom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r>
              <a:rPr lang="en-GB" sz="2000" cap="small" dirty="0" smtClean="0">
                <a:latin typeface="Calibri" panose="020F0502020204030204" pitchFamily="34" charset="0"/>
                <a:cs typeface="Calibri" panose="020F0502020204030204" pitchFamily="34" charset="0"/>
              </a:rPr>
              <a:t>Per 100,000 People, 1990-2005 </a:t>
            </a:r>
            <a:endParaRPr lang="uk-UA" sz="2000" i="1" kern="0" cap="smal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1406017" y="953306"/>
            <a:ext cx="3366" cy="2891107"/>
          </a:xfrm>
          <a:prstGeom prst="line">
            <a:avLst/>
          </a:prstGeom>
          <a:noFill/>
          <a:ln w="9525" cap="flat" cmpd="sng" algn="ctr">
            <a:solidFill>
              <a:srgbClr val="C00000"/>
            </a:soli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174067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686476" y="6248400"/>
            <a:ext cx="1768244" cy="457200"/>
          </a:xfrm>
        </p:spPr>
        <p:txBody>
          <a:bodyPr/>
          <a:lstStyle/>
          <a:p>
            <a:pPr algn="ctr"/>
            <a:fld id="{DB39BAE5-AB69-4BED-BD2E-F9A1DED5B669}" type="slidenum">
              <a:rPr lang="sv-SE" smtClean="0">
                <a:latin typeface="Calibri" panose="020F0502020204030204" pitchFamily="34" charset="0"/>
                <a:cs typeface="Calibri" panose="020F0502020204030204" pitchFamily="34" charset="0"/>
              </a:rPr>
              <a:pPr algn="ctr"/>
              <a:t>22</a:t>
            </a:fld>
            <a:endParaRPr lang="sv-S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203201" y="1"/>
            <a:ext cx="8697382" cy="69214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ts val="4200"/>
              </a:lnSpc>
              <a:spcBef>
                <a:spcPct val="0"/>
              </a:spcBef>
              <a:buNone/>
              <a:defRPr sz="40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GB" sz="3600" b="0" cap="small" dirty="0" smtClean="0">
                <a:solidFill>
                  <a:srgbClr val="1F1F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Trends in Gonorrhea: Russia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868703" y="6159111"/>
            <a:ext cx="7155402" cy="246221"/>
          </a:xfrm>
          <a:prstGeom prst="rect">
            <a:avLst/>
          </a:prstGeom>
        </p:spPr>
        <p:txBody>
          <a:bodyPr wrap="square" lIns="91440" tIns="45720" rIns="91440" bIns="45720" rtlCol="0">
            <a:spAutoFit/>
          </a:bodyPr>
          <a:lstStyle/>
          <a:p>
            <a:pPr algn="r"/>
            <a:r>
              <a:rPr lang="en-GB" sz="1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Uuskula</a:t>
            </a:r>
            <a:r>
              <a:rPr lang="en-GB" sz="1000" dirty="0" smtClean="0">
                <a:latin typeface="Calibri" panose="020F0502020204030204" pitchFamily="34" charset="0"/>
                <a:cs typeface="Calibri" panose="020F0502020204030204" pitchFamily="34" charset="0"/>
              </a:rPr>
              <a:t> et al, Sex Transmit Infect, 2010 </a:t>
            </a:r>
            <a:endParaRPr lang="en-GB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3666" y="1106872"/>
            <a:ext cx="5677580" cy="37975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1385" y="3177776"/>
            <a:ext cx="1224361" cy="275795"/>
          </a:xfrm>
          <a:prstGeom prst="rect">
            <a:avLst/>
          </a:prstGeom>
        </p:spPr>
      </p:pic>
      <p:sp>
        <p:nvSpPr>
          <p:cNvPr id="14" name="Заголовок 1"/>
          <p:cNvSpPr txBox="1">
            <a:spLocks/>
          </p:cNvSpPr>
          <p:nvPr/>
        </p:nvSpPr>
        <p:spPr bwMode="auto">
          <a:xfrm>
            <a:off x="1376522" y="666238"/>
            <a:ext cx="6400800" cy="418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3092D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F1F99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F1F99"/>
                </a:solidFill>
                <a:latin typeface="Tahoma" pitchFamily="34" charset="0"/>
                <a:cs typeface="Tahoma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F1F99"/>
                </a:solidFill>
                <a:latin typeface="Tahoma" pitchFamily="34" charset="0"/>
                <a:cs typeface="Tahoma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F1F99"/>
                </a:solidFill>
                <a:latin typeface="Tahoma" pitchFamily="34" charset="0"/>
                <a:cs typeface="Tahoma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F1F99"/>
                </a:solidFill>
                <a:latin typeface="Tahoma" pitchFamily="34" charset="0"/>
                <a:cs typeface="Tahom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r>
              <a:rPr lang="en-GB" sz="2000" cap="small" dirty="0" smtClean="0">
                <a:latin typeface="Calibri" panose="020F0502020204030204" pitchFamily="34" charset="0"/>
                <a:cs typeface="Calibri" panose="020F0502020204030204" pitchFamily="34" charset="0"/>
              </a:rPr>
              <a:t>Per 100,000 People, 1996-2005 </a:t>
            </a:r>
            <a:endParaRPr lang="uk-UA" sz="2000" i="1" kern="0" cap="smal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4194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686476" y="6248400"/>
            <a:ext cx="1768244" cy="457200"/>
          </a:xfrm>
        </p:spPr>
        <p:txBody>
          <a:bodyPr/>
          <a:lstStyle/>
          <a:p>
            <a:pPr algn="ctr"/>
            <a:fld id="{DB39BAE5-AB69-4BED-BD2E-F9A1DED5B669}" type="slidenum">
              <a:rPr lang="sv-SE" smtClean="0">
                <a:latin typeface="Calibri" panose="020F0502020204030204" pitchFamily="34" charset="0"/>
                <a:cs typeface="Calibri" panose="020F0502020204030204" pitchFamily="34" charset="0"/>
              </a:rPr>
              <a:pPr algn="ctr"/>
              <a:t>23</a:t>
            </a:fld>
            <a:endParaRPr lang="sv-S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203201" y="1"/>
            <a:ext cx="8697382" cy="69214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ts val="4200"/>
              </a:lnSpc>
              <a:spcBef>
                <a:spcPct val="0"/>
              </a:spcBef>
              <a:buNone/>
              <a:defRPr sz="40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GB" sz="3600" b="0" cap="small" dirty="0" smtClean="0">
                <a:solidFill>
                  <a:srgbClr val="1F1F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Trends in STI Incidence: Belarus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868703" y="6159111"/>
            <a:ext cx="7155402" cy="400110"/>
          </a:xfrm>
          <a:prstGeom prst="rect">
            <a:avLst/>
          </a:prstGeom>
        </p:spPr>
        <p:txBody>
          <a:bodyPr wrap="square" lIns="91440" tIns="45720" rIns="91440" bIns="45720" rtlCol="0">
            <a:spAutoFit/>
          </a:bodyPr>
          <a:lstStyle/>
          <a:p>
            <a:pPr algn="r"/>
            <a:r>
              <a:rPr lang="en-GB" sz="1000" dirty="0" smtClean="0">
                <a:solidFill>
                  <a:prstClr val="black"/>
                </a:solidFill>
                <a:latin typeface="Calibri"/>
              </a:rPr>
              <a:t>Acknowledgements to: </a:t>
            </a:r>
            <a:r>
              <a:rPr lang="en-GB" sz="1000" dirty="0" err="1">
                <a:solidFill>
                  <a:prstClr val="black"/>
                </a:solidFill>
                <a:latin typeface="Calibri"/>
              </a:rPr>
              <a:t>Dr.</a:t>
            </a:r>
            <a:r>
              <a:rPr lang="en-GB" sz="1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GB" sz="1000" dirty="0" err="1">
                <a:solidFill>
                  <a:prstClr val="black"/>
                </a:solidFill>
                <a:latin typeface="Calibri"/>
              </a:rPr>
              <a:t>Grankov</a:t>
            </a:r>
            <a:r>
              <a:rPr lang="en-GB" sz="1000" dirty="0">
                <a:solidFill>
                  <a:prstClr val="black"/>
                </a:solidFill>
                <a:latin typeface="Calibri"/>
              </a:rPr>
              <a:t>, WHO </a:t>
            </a:r>
            <a:r>
              <a:rPr lang="en-GB" sz="1000" dirty="0" smtClean="0">
                <a:solidFill>
                  <a:prstClr val="black"/>
                </a:solidFill>
                <a:latin typeface="Calibri"/>
              </a:rPr>
              <a:t>Belarus; Prof </a:t>
            </a:r>
            <a:r>
              <a:rPr lang="en-GB" sz="1000" dirty="0" err="1">
                <a:solidFill>
                  <a:prstClr val="black"/>
                </a:solidFill>
                <a:latin typeface="Calibri"/>
              </a:rPr>
              <a:t>Lukyanau</a:t>
            </a:r>
            <a:r>
              <a:rPr lang="en-GB" sz="1000" dirty="0">
                <a:solidFill>
                  <a:prstClr val="black"/>
                </a:solidFill>
                <a:latin typeface="Calibri"/>
              </a:rPr>
              <a:t>, </a:t>
            </a:r>
            <a:r>
              <a:rPr lang="en-GB" sz="1000" dirty="0" smtClean="0">
                <a:solidFill>
                  <a:prstClr val="black"/>
                </a:solidFill>
                <a:latin typeface="Calibri"/>
              </a:rPr>
              <a:t>Ministry </a:t>
            </a:r>
            <a:r>
              <a:rPr lang="en-GB" sz="1000" dirty="0">
                <a:solidFill>
                  <a:prstClr val="black"/>
                </a:solidFill>
                <a:latin typeface="Calibri"/>
              </a:rPr>
              <a:t>of Public Health of </a:t>
            </a:r>
            <a:r>
              <a:rPr lang="en-GB" sz="1000" dirty="0" smtClean="0">
                <a:solidFill>
                  <a:prstClr val="black"/>
                </a:solidFill>
                <a:latin typeface="Calibri"/>
              </a:rPr>
              <a:t>Belarus; </a:t>
            </a:r>
          </a:p>
          <a:p>
            <a:pPr algn="r"/>
            <a:r>
              <a:rPr lang="en-GB" sz="1000" dirty="0" smtClean="0">
                <a:solidFill>
                  <a:prstClr val="black"/>
                </a:solidFill>
                <a:latin typeface="Calibri"/>
              </a:rPr>
              <a:t>Map image: </a:t>
            </a:r>
            <a:r>
              <a:rPr lang="en-GB" sz="1000" dirty="0">
                <a:latin typeface="Calibri" panose="020F0502020204030204" pitchFamily="34" charset="0"/>
                <a:cs typeface="Calibri" panose="020F0502020204030204" pitchFamily="34" charset="0"/>
              </a:rPr>
              <a:t>Image: </a:t>
            </a:r>
            <a:r>
              <a:rPr lang="en-GB" sz="10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www.belarus.by</a:t>
            </a:r>
            <a:r>
              <a:rPr lang="en-GB" sz="1000" dirty="0"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012" y="1199531"/>
            <a:ext cx="8811976" cy="4484277"/>
          </a:xfrm>
          <a:prstGeom prst="rect">
            <a:avLst/>
          </a:prstGeom>
        </p:spPr>
      </p:pic>
      <p:sp>
        <p:nvSpPr>
          <p:cNvPr id="15" name="Заголовок 1"/>
          <p:cNvSpPr txBox="1">
            <a:spLocks/>
          </p:cNvSpPr>
          <p:nvPr/>
        </p:nvSpPr>
        <p:spPr bwMode="auto">
          <a:xfrm>
            <a:off x="1022555" y="5530818"/>
            <a:ext cx="1052052" cy="575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3092D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F1F99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F1F99"/>
                </a:solidFill>
                <a:latin typeface="Tahoma" pitchFamily="34" charset="0"/>
                <a:cs typeface="Tahoma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F1F99"/>
                </a:solidFill>
                <a:latin typeface="Tahoma" pitchFamily="34" charset="0"/>
                <a:cs typeface="Tahoma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F1F99"/>
                </a:solidFill>
                <a:latin typeface="Tahoma" pitchFamily="34" charset="0"/>
                <a:cs typeface="Tahoma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F1F99"/>
                </a:solidFill>
                <a:latin typeface="Tahoma" pitchFamily="34" charset="0"/>
                <a:cs typeface="Tahom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GB" altLang="en-US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Syphilis</a:t>
            </a:r>
            <a:endParaRPr lang="en-GB" altLang="en-US" sz="2000" b="1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 bwMode="auto">
          <a:xfrm>
            <a:off x="2797280" y="5525899"/>
            <a:ext cx="1322438" cy="575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3092D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F1F99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F1F99"/>
                </a:solidFill>
                <a:latin typeface="Tahoma" pitchFamily="34" charset="0"/>
                <a:cs typeface="Tahoma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F1F99"/>
                </a:solidFill>
                <a:latin typeface="Tahoma" pitchFamily="34" charset="0"/>
                <a:cs typeface="Tahoma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F1F99"/>
                </a:solidFill>
                <a:latin typeface="Tahoma" pitchFamily="34" charset="0"/>
                <a:cs typeface="Tahoma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F1F99"/>
                </a:solidFill>
                <a:latin typeface="Tahoma" pitchFamily="34" charset="0"/>
                <a:cs typeface="Tahom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GB" altLang="en-US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Gonorrhea </a:t>
            </a:r>
            <a:endParaRPr lang="en-GB" altLang="en-US" sz="2000" b="1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 bwMode="auto">
          <a:xfrm>
            <a:off x="4630991" y="5530814"/>
            <a:ext cx="1764896" cy="575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3092D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F1F99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F1F99"/>
                </a:solidFill>
                <a:latin typeface="Tahoma" pitchFamily="34" charset="0"/>
                <a:cs typeface="Tahoma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F1F99"/>
                </a:solidFill>
                <a:latin typeface="Tahoma" pitchFamily="34" charset="0"/>
                <a:cs typeface="Tahoma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F1F99"/>
                </a:solidFill>
                <a:latin typeface="Tahoma" pitchFamily="34" charset="0"/>
                <a:cs typeface="Tahoma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F1F99"/>
                </a:solidFill>
                <a:latin typeface="Tahoma" pitchFamily="34" charset="0"/>
                <a:cs typeface="Tahom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GB" altLang="en-US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Trichomoniasis </a:t>
            </a:r>
            <a:endParaRPr lang="en-GB" altLang="en-US" sz="2000" b="1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 bwMode="auto">
          <a:xfrm>
            <a:off x="6867832" y="5525897"/>
            <a:ext cx="1764896" cy="575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3092D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F1F99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F1F99"/>
                </a:solidFill>
                <a:latin typeface="Tahoma" pitchFamily="34" charset="0"/>
                <a:cs typeface="Tahoma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F1F99"/>
                </a:solidFill>
                <a:latin typeface="Tahoma" pitchFamily="34" charset="0"/>
                <a:cs typeface="Tahoma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F1F99"/>
                </a:solidFill>
                <a:latin typeface="Tahoma" pitchFamily="34" charset="0"/>
                <a:cs typeface="Tahoma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F1F99"/>
                </a:solidFill>
                <a:latin typeface="Tahoma" pitchFamily="34" charset="0"/>
                <a:cs typeface="Tahom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GB" altLang="en-US" sz="20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Chlamydiosis</a:t>
            </a:r>
            <a:endParaRPr lang="en-GB" altLang="en-US" sz="2000" b="1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Заголовок 1"/>
          <p:cNvSpPr txBox="1">
            <a:spLocks/>
          </p:cNvSpPr>
          <p:nvPr/>
        </p:nvSpPr>
        <p:spPr bwMode="auto">
          <a:xfrm>
            <a:off x="1376522" y="666238"/>
            <a:ext cx="6400800" cy="418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3092D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F1F99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F1F99"/>
                </a:solidFill>
                <a:latin typeface="Tahoma" pitchFamily="34" charset="0"/>
                <a:cs typeface="Tahoma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F1F99"/>
                </a:solidFill>
                <a:latin typeface="Tahoma" pitchFamily="34" charset="0"/>
                <a:cs typeface="Tahoma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F1F99"/>
                </a:solidFill>
                <a:latin typeface="Tahoma" pitchFamily="34" charset="0"/>
                <a:cs typeface="Tahoma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F1F99"/>
                </a:solidFill>
                <a:latin typeface="Tahoma" pitchFamily="34" charset="0"/>
                <a:cs typeface="Tahom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r>
              <a:rPr lang="en-GB" sz="2000" cap="small" dirty="0" smtClean="0">
                <a:latin typeface="Calibri" panose="020F0502020204030204" pitchFamily="34" charset="0"/>
                <a:cs typeface="Calibri" panose="020F0502020204030204" pitchFamily="34" charset="0"/>
              </a:rPr>
              <a:t>Per 100,000 People, 2002-2017 </a:t>
            </a:r>
            <a:endParaRPr lang="uk-UA" sz="2000" i="1" kern="0" cap="smal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74170" y="1358383"/>
            <a:ext cx="2843913" cy="1439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72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686476" y="6248400"/>
            <a:ext cx="1768244" cy="457200"/>
          </a:xfrm>
        </p:spPr>
        <p:txBody>
          <a:bodyPr/>
          <a:lstStyle/>
          <a:p>
            <a:pPr algn="ctr"/>
            <a:fld id="{DB39BAE5-AB69-4BED-BD2E-F9A1DED5B669}" type="slidenum">
              <a:rPr lang="sv-SE" smtClean="0">
                <a:latin typeface="Calibri" panose="020F0502020204030204" pitchFamily="34" charset="0"/>
                <a:cs typeface="Calibri" panose="020F0502020204030204" pitchFamily="34" charset="0"/>
              </a:rPr>
              <a:pPr algn="ctr"/>
              <a:t>24</a:t>
            </a:fld>
            <a:endParaRPr lang="sv-S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203201" y="1"/>
            <a:ext cx="8697382" cy="69214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ts val="4200"/>
              </a:lnSpc>
              <a:spcBef>
                <a:spcPct val="0"/>
              </a:spcBef>
              <a:buNone/>
              <a:defRPr sz="40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GB" sz="3600" b="0" cap="small" dirty="0" smtClean="0">
                <a:solidFill>
                  <a:srgbClr val="1F1F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Trends in Chlamydia </a:t>
            </a:r>
            <a:r>
              <a:rPr lang="en-GB" sz="3600" b="0" cap="small" dirty="0">
                <a:solidFill>
                  <a:srgbClr val="1F1F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GB" sz="3600" b="0" cap="small" dirty="0" smtClean="0">
                <a:solidFill>
                  <a:srgbClr val="1F1F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HPV infections: Russia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868703" y="6159111"/>
            <a:ext cx="7155402" cy="246221"/>
          </a:xfrm>
          <a:prstGeom prst="rect">
            <a:avLst/>
          </a:prstGeom>
        </p:spPr>
        <p:txBody>
          <a:bodyPr wrap="square" lIns="91440" tIns="45720" rIns="91440" bIns="45720" rtlCol="0">
            <a:spAutoFit/>
          </a:bodyPr>
          <a:lstStyle/>
          <a:p>
            <a:pPr algn="r"/>
            <a:r>
              <a:rPr lang="it-IT" sz="1000" dirty="0">
                <a:solidFill>
                  <a:prstClr val="black"/>
                </a:solidFill>
                <a:latin typeface="Calibri"/>
              </a:rPr>
              <a:t>Ivanova et al, 2009; Kubanova et al, 2010; </a:t>
            </a:r>
            <a:r>
              <a:rPr lang="it-IT" sz="1000" dirty="0" smtClean="0">
                <a:solidFill>
                  <a:prstClr val="black"/>
                </a:solidFill>
                <a:latin typeface="Calibri"/>
              </a:rPr>
              <a:t>WHO </a:t>
            </a:r>
            <a:r>
              <a:rPr lang="it-IT" sz="1000" dirty="0">
                <a:solidFill>
                  <a:prstClr val="black"/>
                </a:solidFill>
                <a:latin typeface="Calibri"/>
              </a:rPr>
              <a:t>data on STIs 2017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424" y="1105041"/>
            <a:ext cx="3733443" cy="226539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425" y="3632582"/>
            <a:ext cx="3665709" cy="2239195"/>
          </a:xfrm>
          <a:prstGeom prst="rect">
            <a:avLst/>
          </a:prstGeom>
        </p:spPr>
      </p:pic>
      <p:cxnSp>
        <p:nvCxnSpPr>
          <p:cNvPr id="29" name="Straight Connector 28"/>
          <p:cNvCxnSpPr/>
          <p:nvPr/>
        </p:nvCxnSpPr>
        <p:spPr>
          <a:xfrm>
            <a:off x="3297185" y="953306"/>
            <a:ext cx="17596" cy="5014912"/>
          </a:xfrm>
          <a:prstGeom prst="line">
            <a:avLst/>
          </a:prstGeom>
          <a:noFill/>
          <a:ln w="9525" cap="flat" cmpd="sng" algn="ctr">
            <a:solidFill>
              <a:srgbClr val="C00000"/>
            </a:solidFill>
            <a:prstDash val="solid"/>
          </a:ln>
          <a:effectLst/>
        </p:spPr>
      </p:cxnSp>
      <p:cxnSp>
        <p:nvCxnSpPr>
          <p:cNvPr id="30" name="Straight Connector 29"/>
          <p:cNvCxnSpPr/>
          <p:nvPr/>
        </p:nvCxnSpPr>
        <p:spPr>
          <a:xfrm>
            <a:off x="4366910" y="959156"/>
            <a:ext cx="17596" cy="5014912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1376522" y="666238"/>
            <a:ext cx="6400800" cy="418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3092D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F1F99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F1F99"/>
                </a:solidFill>
                <a:latin typeface="Tahoma" pitchFamily="34" charset="0"/>
                <a:cs typeface="Tahoma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F1F99"/>
                </a:solidFill>
                <a:latin typeface="Tahoma" pitchFamily="34" charset="0"/>
                <a:cs typeface="Tahoma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F1F99"/>
                </a:solidFill>
                <a:latin typeface="Tahoma" pitchFamily="34" charset="0"/>
                <a:cs typeface="Tahoma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F1F99"/>
                </a:solidFill>
                <a:latin typeface="Tahoma" pitchFamily="34" charset="0"/>
                <a:cs typeface="Tahom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r>
              <a:rPr lang="en-GB" sz="2000" cap="small" dirty="0" smtClean="0">
                <a:latin typeface="Calibri" panose="020F0502020204030204" pitchFamily="34" charset="0"/>
                <a:cs typeface="Calibri" panose="020F0502020204030204" pitchFamily="34" charset="0"/>
              </a:rPr>
              <a:t>Per 100,000 People, 1990-2010 </a:t>
            </a:r>
            <a:endParaRPr lang="uk-UA" sz="2000" i="1" kern="0" cap="smal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134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639" y="1338942"/>
            <a:ext cx="8376732" cy="4167013"/>
          </a:xfrm>
          <a:prstGeom prst="rect">
            <a:avLst/>
          </a:prstGeom>
          <a:noFill/>
          <a:ln w="9525">
            <a:noFill/>
            <a:round/>
          </a:ln>
        </p:spPr>
      </p:pic>
      <p:sp>
        <p:nvSpPr>
          <p:cNvPr id="8" name="TextBox 7"/>
          <p:cNvSpPr txBox="1"/>
          <p:nvPr/>
        </p:nvSpPr>
        <p:spPr>
          <a:xfrm>
            <a:off x="0" y="122660"/>
            <a:ext cx="9102055" cy="954107"/>
          </a:xfrm>
          <a:prstGeom prst="rect">
            <a:avLst/>
          </a:prstGeom>
        </p:spPr>
        <p:txBody>
          <a:bodyPr wrap="square" lIns="91440" tIns="45720" rIns="91440" bIns="4572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3600" cap="small" dirty="0" smtClean="0">
                <a:solidFill>
                  <a:srgbClr val="1F1F99"/>
                </a:solidFill>
                <a:latin typeface="Calibri" panose="020F0502020204030204"/>
                <a:cs typeface="Tahoma"/>
              </a:rPr>
              <a:t>HPV-caused Cervical Cancer Incidence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sz="2000" dirty="0">
              <a:solidFill>
                <a:srgbClr val="1F1F99"/>
              </a:solidFill>
              <a:latin typeface="Calibri" panose="020F0502020204030204"/>
              <a:cs typeface="Tahom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42239" y="6530372"/>
            <a:ext cx="7151427" cy="276999"/>
          </a:xfrm>
          <a:prstGeom prst="rect">
            <a:avLst/>
          </a:prstGeom>
        </p:spPr>
        <p:txBody>
          <a:bodyPr wrap="square" lIns="91440" tIns="45720" rIns="91440" bIns="45720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GB" sz="1200" i="1" dirty="0" smtClean="0">
                <a:solidFill>
                  <a:srgbClr val="000000"/>
                </a:solidFill>
                <a:latin typeface="Calibri" panose="020F0502020204030204"/>
                <a:cs typeface="Tahoma"/>
              </a:rPr>
              <a:t>de </a:t>
            </a:r>
            <a:r>
              <a:rPr lang="en-GB" sz="1200" i="1" dirty="0">
                <a:solidFill>
                  <a:srgbClr val="000000"/>
                </a:solidFill>
                <a:latin typeface="Calibri" panose="020F0502020204030204"/>
                <a:cs typeface="Tahoma"/>
              </a:rPr>
              <a:t>Martel et al. (2017). Worldwide burden of cancer attributable to HPV by site, country and HPV type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1376522" y="735065"/>
            <a:ext cx="6400800" cy="418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3092D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F1F99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F1F99"/>
                </a:solidFill>
                <a:latin typeface="Tahoma" pitchFamily="34" charset="0"/>
                <a:cs typeface="Tahoma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F1F99"/>
                </a:solidFill>
                <a:latin typeface="Tahoma" pitchFamily="34" charset="0"/>
                <a:cs typeface="Tahoma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F1F99"/>
                </a:solidFill>
                <a:latin typeface="Tahoma" pitchFamily="34" charset="0"/>
                <a:cs typeface="Tahoma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F1F99"/>
                </a:solidFill>
                <a:latin typeface="Tahoma" pitchFamily="34" charset="0"/>
                <a:cs typeface="Tahom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r>
              <a:rPr lang="en-GB" sz="2000" cap="small" dirty="0">
                <a:latin typeface="Calibri" panose="020F0502020204030204" pitchFamily="34" charset="0"/>
                <a:cs typeface="Calibri" panose="020F0502020204030204" pitchFamily="34" charset="0"/>
              </a:rPr>
              <a:t>Estimated Age-Standardized rates (World), 2012 </a:t>
            </a:r>
            <a:endParaRPr lang="uk-UA" sz="2000" i="1" kern="0" cap="smal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00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686476" y="6248400"/>
            <a:ext cx="1768244" cy="457200"/>
          </a:xfrm>
        </p:spPr>
        <p:txBody>
          <a:bodyPr/>
          <a:lstStyle/>
          <a:p>
            <a:pPr algn="ctr"/>
            <a:fld id="{DB39BAE5-AB69-4BED-BD2E-F9A1DED5B669}" type="slidenum">
              <a:rPr lang="sv-SE" smtClean="0">
                <a:latin typeface="Calibri" panose="020F0502020204030204" pitchFamily="34" charset="0"/>
                <a:cs typeface="Calibri" panose="020F0502020204030204" pitchFamily="34" charset="0"/>
              </a:rPr>
              <a:pPr algn="ctr"/>
              <a:t>26</a:t>
            </a:fld>
            <a:endParaRPr lang="sv-S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203201" y="1"/>
            <a:ext cx="8697382" cy="69214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ts val="4200"/>
              </a:lnSpc>
              <a:spcBef>
                <a:spcPct val="0"/>
              </a:spcBef>
              <a:buNone/>
              <a:defRPr sz="40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GB" sz="3600" b="0" cap="small" dirty="0" smtClean="0">
                <a:solidFill>
                  <a:srgbClr val="1F1F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HIV Incidence: Common Facts</a:t>
            </a:r>
            <a:endParaRPr lang="en-GB" sz="3600" b="0" cap="small" dirty="0" smtClean="0">
              <a:solidFill>
                <a:srgbClr val="FFFFFF">
                  <a:lumMod val="9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68703" y="6084801"/>
            <a:ext cx="7155402" cy="246221"/>
          </a:xfrm>
          <a:prstGeom prst="rect">
            <a:avLst/>
          </a:prstGeom>
        </p:spPr>
        <p:txBody>
          <a:bodyPr wrap="square" lIns="91440" tIns="45720" rIns="91440" bIns="45720" rtlCol="0">
            <a:spAutoFit/>
          </a:bodyPr>
          <a:lstStyle/>
          <a:p>
            <a:pPr algn="r"/>
            <a:r>
              <a:rPr sz="1000" dirty="0" smtClean="0">
                <a:latin typeface="Calibri" panose="020F0502020204030204" pitchFamily="34" charset="0"/>
                <a:cs typeface="Calibri" panose="020F0502020204030204" pitchFamily="34" charset="0"/>
              </a:rPr>
              <a:t>Data source:</a:t>
            </a:r>
            <a:r>
              <a:rPr lang="en-GB" sz="1000" dirty="0" smtClean="0">
                <a:latin typeface="Calibri" panose="020F0502020204030204" pitchFamily="34" charset="0"/>
                <a:cs typeface="Calibri" panose="020F0502020204030204" pitchFamily="34" charset="0"/>
              </a:rPr>
              <a:t> UNAIDS 2017</a:t>
            </a:r>
            <a:endParaRPr lang="en-GB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093" y="855745"/>
            <a:ext cx="8599490" cy="5053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41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686476" y="6248400"/>
            <a:ext cx="1768244" cy="457200"/>
          </a:xfrm>
        </p:spPr>
        <p:txBody>
          <a:bodyPr/>
          <a:lstStyle/>
          <a:p>
            <a:pPr algn="ctr"/>
            <a:fld id="{DB39BAE5-AB69-4BED-BD2E-F9A1DED5B669}" type="slidenum">
              <a:rPr lang="sv-SE" smtClean="0">
                <a:latin typeface="Calibri" panose="020F0502020204030204" pitchFamily="34" charset="0"/>
                <a:cs typeface="Calibri" panose="020F0502020204030204" pitchFamily="34" charset="0"/>
              </a:rPr>
              <a:pPr algn="ctr"/>
              <a:t>27</a:t>
            </a:fld>
            <a:endParaRPr lang="sv-S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203201" y="1"/>
            <a:ext cx="8697382" cy="69214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ts val="4200"/>
              </a:lnSpc>
              <a:spcBef>
                <a:spcPct val="0"/>
              </a:spcBef>
              <a:buNone/>
              <a:defRPr sz="40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GB" sz="3600" b="0" cap="small" dirty="0" smtClean="0">
                <a:solidFill>
                  <a:srgbClr val="1F1F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 HIV Infections / AIDS Deaths, 2010-2017  </a:t>
            </a:r>
            <a:endParaRPr lang="en-GB" sz="3600" b="0" cap="small" dirty="0" smtClean="0">
              <a:solidFill>
                <a:srgbClr val="FFFFFF">
                  <a:lumMod val="9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68703" y="6163457"/>
            <a:ext cx="7155402" cy="246221"/>
          </a:xfrm>
          <a:prstGeom prst="rect">
            <a:avLst/>
          </a:prstGeom>
        </p:spPr>
        <p:txBody>
          <a:bodyPr wrap="square" lIns="91440" tIns="45720" rIns="91440" bIns="45720" rtlCol="0">
            <a:spAutoFit/>
          </a:bodyPr>
          <a:lstStyle/>
          <a:p>
            <a:pPr algn="r"/>
            <a:r>
              <a:rPr lang="en-GB" sz="1000" dirty="0" smtClean="0">
                <a:latin typeface="Calibri" panose="020F0502020204030204" pitchFamily="34" charset="0"/>
                <a:cs typeface="Calibri" panose="020F0502020204030204" pitchFamily="34" charset="0"/>
              </a:rPr>
              <a:t>UNAIDS Data 2018</a:t>
            </a:r>
            <a:endParaRPr lang="en-GB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688258" y="800512"/>
            <a:ext cx="1763590" cy="418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3092D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F1F99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F1F99"/>
                </a:solidFill>
                <a:latin typeface="Tahoma" pitchFamily="34" charset="0"/>
                <a:cs typeface="Tahoma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F1F99"/>
                </a:solidFill>
                <a:latin typeface="Tahoma" pitchFamily="34" charset="0"/>
                <a:cs typeface="Tahoma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F1F99"/>
                </a:solidFill>
                <a:latin typeface="Tahoma" pitchFamily="34" charset="0"/>
                <a:cs typeface="Tahoma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F1F99"/>
                </a:solidFill>
                <a:latin typeface="Tahoma" pitchFamily="34" charset="0"/>
                <a:cs typeface="Tahom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r>
              <a:rPr lang="en-GB" sz="2000" cap="small" dirty="0" smtClean="0">
                <a:latin typeface="Calibri" panose="020F0502020204030204" pitchFamily="34" charset="0"/>
                <a:cs typeface="Calibri" panose="020F0502020204030204" pitchFamily="34" charset="0"/>
              </a:rPr>
              <a:t>Russia:</a:t>
            </a:r>
            <a:endParaRPr lang="uk-UA" sz="2000" i="1" kern="0" cap="smal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547" y="1170128"/>
            <a:ext cx="1613866" cy="1157919"/>
          </a:xfrm>
          <a:prstGeom prst="rect">
            <a:avLst/>
          </a:prstGeom>
        </p:spPr>
      </p:pic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3824754" y="766101"/>
            <a:ext cx="1524000" cy="418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3092D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F1F99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F1F99"/>
                </a:solidFill>
                <a:latin typeface="Tahoma" pitchFamily="34" charset="0"/>
                <a:cs typeface="Tahoma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F1F99"/>
                </a:solidFill>
                <a:latin typeface="Tahoma" pitchFamily="34" charset="0"/>
                <a:cs typeface="Tahoma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F1F99"/>
                </a:solidFill>
                <a:latin typeface="Tahoma" pitchFamily="34" charset="0"/>
                <a:cs typeface="Tahoma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F1F99"/>
                </a:solidFill>
                <a:latin typeface="Tahoma" pitchFamily="34" charset="0"/>
                <a:cs typeface="Tahom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r>
              <a:rPr lang="en-GB" sz="2000" cap="small" dirty="0" smtClean="0">
                <a:latin typeface="Calibri" panose="020F0502020204030204" pitchFamily="34" charset="0"/>
                <a:cs typeface="Calibri" panose="020F0502020204030204" pitchFamily="34" charset="0"/>
              </a:rPr>
              <a:t>Belarus:</a:t>
            </a:r>
            <a:endParaRPr lang="uk-UA" sz="2000" i="1" kern="0" cap="smal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 bwMode="auto">
          <a:xfrm>
            <a:off x="786579" y="2125486"/>
            <a:ext cx="875067" cy="470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3092D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F1F99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F1F99"/>
                </a:solidFill>
                <a:latin typeface="Tahoma" pitchFamily="34" charset="0"/>
                <a:cs typeface="Tahoma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F1F99"/>
                </a:solidFill>
                <a:latin typeface="Tahoma" pitchFamily="34" charset="0"/>
                <a:cs typeface="Tahoma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F1F99"/>
                </a:solidFill>
                <a:latin typeface="Tahoma" pitchFamily="34" charset="0"/>
                <a:cs typeface="Tahoma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F1F99"/>
                </a:solidFill>
                <a:latin typeface="Tahoma" pitchFamily="34" charset="0"/>
                <a:cs typeface="Tahom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GB" altLang="en-US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+35% </a:t>
            </a:r>
            <a:endParaRPr lang="en-GB" altLang="en-US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4339" y="1261568"/>
            <a:ext cx="1508306" cy="105073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93628" y="1253064"/>
            <a:ext cx="1342244" cy="1081572"/>
          </a:xfrm>
          <a:prstGeom prst="rect">
            <a:avLst/>
          </a:prstGeom>
        </p:spPr>
      </p:pic>
      <p:sp>
        <p:nvSpPr>
          <p:cNvPr id="16" name="Заголовок 1"/>
          <p:cNvSpPr txBox="1">
            <a:spLocks/>
          </p:cNvSpPr>
          <p:nvPr/>
        </p:nvSpPr>
        <p:spPr bwMode="auto">
          <a:xfrm>
            <a:off x="3564198" y="2140232"/>
            <a:ext cx="875067" cy="470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3092D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F1F99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F1F99"/>
                </a:solidFill>
                <a:latin typeface="Tahoma" pitchFamily="34" charset="0"/>
                <a:cs typeface="Tahoma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F1F99"/>
                </a:solidFill>
                <a:latin typeface="Tahoma" pitchFamily="34" charset="0"/>
                <a:cs typeface="Tahoma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F1F99"/>
                </a:solidFill>
                <a:latin typeface="Tahoma" pitchFamily="34" charset="0"/>
                <a:cs typeface="Tahoma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F1F99"/>
                </a:solidFill>
                <a:latin typeface="Tahoma" pitchFamily="34" charset="0"/>
                <a:cs typeface="Tahom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GB" altLang="en-US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+34% </a:t>
            </a:r>
            <a:endParaRPr lang="en-GB" altLang="en-US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 bwMode="auto">
          <a:xfrm>
            <a:off x="4817814" y="2115650"/>
            <a:ext cx="960737" cy="470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3092D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F1F99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F1F99"/>
                </a:solidFill>
                <a:latin typeface="Tahoma" pitchFamily="34" charset="0"/>
                <a:cs typeface="Tahoma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F1F99"/>
                </a:solidFill>
                <a:latin typeface="Tahoma" pitchFamily="34" charset="0"/>
                <a:cs typeface="Tahoma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F1F99"/>
                </a:solidFill>
                <a:latin typeface="Tahoma" pitchFamily="34" charset="0"/>
                <a:cs typeface="Tahoma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F1F99"/>
                </a:solidFill>
                <a:latin typeface="Tahoma" pitchFamily="34" charset="0"/>
                <a:cs typeface="Tahom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GB" altLang="en-US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+156% </a:t>
            </a:r>
            <a:endParaRPr lang="en-GB" altLang="en-US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874" y="2988499"/>
            <a:ext cx="1439879" cy="1048376"/>
          </a:xfrm>
          <a:prstGeom prst="rect">
            <a:avLst/>
          </a:prstGeom>
        </p:spPr>
      </p:pic>
      <p:sp>
        <p:nvSpPr>
          <p:cNvPr id="19" name="Заголовок 1"/>
          <p:cNvSpPr txBox="1">
            <a:spLocks/>
          </p:cNvSpPr>
          <p:nvPr/>
        </p:nvSpPr>
        <p:spPr bwMode="auto">
          <a:xfrm>
            <a:off x="1115961" y="2693238"/>
            <a:ext cx="1763590" cy="418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3092D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F1F99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F1F99"/>
                </a:solidFill>
                <a:latin typeface="Tahoma" pitchFamily="34" charset="0"/>
                <a:cs typeface="Tahoma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F1F99"/>
                </a:solidFill>
                <a:latin typeface="Tahoma" pitchFamily="34" charset="0"/>
                <a:cs typeface="Tahoma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F1F99"/>
                </a:solidFill>
                <a:latin typeface="Tahoma" pitchFamily="34" charset="0"/>
                <a:cs typeface="Tahoma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F1F99"/>
                </a:solidFill>
                <a:latin typeface="Tahoma" pitchFamily="34" charset="0"/>
                <a:cs typeface="Tahom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r>
              <a:rPr lang="en-GB" sz="2000" cap="small" dirty="0" smtClean="0">
                <a:latin typeface="Calibri" panose="020F0502020204030204" pitchFamily="34" charset="0"/>
                <a:cs typeface="Calibri" panose="020F0502020204030204" pitchFamily="34" charset="0"/>
              </a:rPr>
              <a:t>Kazakhstan:</a:t>
            </a:r>
            <a:endParaRPr lang="uk-UA" sz="2000" i="1" kern="0" cap="smal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12092" y="3028663"/>
            <a:ext cx="1299247" cy="1081228"/>
          </a:xfrm>
          <a:prstGeom prst="rect">
            <a:avLst/>
          </a:prstGeom>
        </p:spPr>
      </p:pic>
      <p:sp>
        <p:nvSpPr>
          <p:cNvPr id="21" name="Заголовок 1"/>
          <p:cNvSpPr txBox="1">
            <a:spLocks/>
          </p:cNvSpPr>
          <p:nvPr/>
        </p:nvSpPr>
        <p:spPr bwMode="auto">
          <a:xfrm>
            <a:off x="737421" y="4008371"/>
            <a:ext cx="997970" cy="470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3092D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F1F99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F1F99"/>
                </a:solidFill>
                <a:latin typeface="Tahoma" pitchFamily="34" charset="0"/>
                <a:cs typeface="Tahoma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F1F99"/>
                </a:solidFill>
                <a:latin typeface="Tahoma" pitchFamily="34" charset="0"/>
                <a:cs typeface="Tahoma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F1F99"/>
                </a:solidFill>
                <a:latin typeface="Tahoma" pitchFamily="34" charset="0"/>
                <a:cs typeface="Tahoma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F1F99"/>
                </a:solidFill>
                <a:latin typeface="Tahoma" pitchFamily="34" charset="0"/>
                <a:cs typeface="Tahom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GB" altLang="en-US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+106% </a:t>
            </a:r>
            <a:endParaRPr lang="en-GB" altLang="en-US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 bwMode="auto">
          <a:xfrm>
            <a:off x="2064776" y="3993622"/>
            <a:ext cx="875067" cy="470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3092D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F1F99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F1F99"/>
                </a:solidFill>
                <a:latin typeface="Tahoma" pitchFamily="34" charset="0"/>
                <a:cs typeface="Tahoma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F1F99"/>
                </a:solidFill>
                <a:latin typeface="Tahoma" pitchFamily="34" charset="0"/>
                <a:cs typeface="Tahoma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F1F99"/>
                </a:solidFill>
                <a:latin typeface="Tahoma" pitchFamily="34" charset="0"/>
                <a:cs typeface="Tahoma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F1F99"/>
                </a:solidFill>
                <a:latin typeface="Tahoma" pitchFamily="34" charset="0"/>
                <a:cs typeface="Tahom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GB" altLang="en-US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+53% </a:t>
            </a:r>
            <a:endParaRPr lang="en-GB" altLang="en-US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51776" y="3009035"/>
            <a:ext cx="1415880" cy="1071359"/>
          </a:xfrm>
          <a:prstGeom prst="rect">
            <a:avLst/>
          </a:prstGeom>
        </p:spPr>
      </p:pic>
      <p:sp>
        <p:nvSpPr>
          <p:cNvPr id="24" name="Заголовок 1"/>
          <p:cNvSpPr txBox="1">
            <a:spLocks/>
          </p:cNvSpPr>
          <p:nvPr/>
        </p:nvSpPr>
        <p:spPr bwMode="auto">
          <a:xfrm>
            <a:off x="3962404" y="2678490"/>
            <a:ext cx="1763590" cy="418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3092D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F1F99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F1F99"/>
                </a:solidFill>
                <a:latin typeface="Tahoma" pitchFamily="34" charset="0"/>
                <a:cs typeface="Tahoma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F1F99"/>
                </a:solidFill>
                <a:latin typeface="Tahoma" pitchFamily="34" charset="0"/>
                <a:cs typeface="Tahoma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F1F99"/>
                </a:solidFill>
                <a:latin typeface="Tahoma" pitchFamily="34" charset="0"/>
                <a:cs typeface="Tahoma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F1F99"/>
                </a:solidFill>
                <a:latin typeface="Tahoma" pitchFamily="34" charset="0"/>
                <a:cs typeface="Tahom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r>
              <a:rPr lang="en-GB" sz="2000" cap="small" dirty="0" smtClean="0">
                <a:latin typeface="Calibri" panose="020F0502020204030204" pitchFamily="34" charset="0"/>
                <a:cs typeface="Calibri" panose="020F0502020204030204" pitchFamily="34" charset="0"/>
              </a:rPr>
              <a:t>Kyrgyzstan</a:t>
            </a:r>
            <a:endParaRPr lang="uk-UA" sz="2000" i="1" kern="0" cap="smal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06676" y="3100335"/>
            <a:ext cx="1129196" cy="960909"/>
          </a:xfrm>
          <a:prstGeom prst="rect">
            <a:avLst/>
          </a:prstGeom>
        </p:spPr>
      </p:pic>
      <p:sp>
        <p:nvSpPr>
          <p:cNvPr id="26" name="Заголовок 1"/>
          <p:cNvSpPr txBox="1">
            <a:spLocks/>
          </p:cNvSpPr>
          <p:nvPr/>
        </p:nvSpPr>
        <p:spPr bwMode="auto">
          <a:xfrm>
            <a:off x="3657602" y="3964128"/>
            <a:ext cx="875067" cy="470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3092D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F1F99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F1F99"/>
                </a:solidFill>
                <a:latin typeface="Tahoma" pitchFamily="34" charset="0"/>
                <a:cs typeface="Tahoma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F1F99"/>
                </a:solidFill>
                <a:latin typeface="Tahoma" pitchFamily="34" charset="0"/>
                <a:cs typeface="Tahoma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F1F99"/>
                </a:solidFill>
                <a:latin typeface="Tahoma" pitchFamily="34" charset="0"/>
                <a:cs typeface="Tahoma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F1F99"/>
                </a:solidFill>
                <a:latin typeface="Tahoma" pitchFamily="34" charset="0"/>
                <a:cs typeface="Tahom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GB" altLang="en-US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-27% </a:t>
            </a:r>
            <a:endParaRPr lang="en-GB" altLang="en-US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Заголовок 1"/>
          <p:cNvSpPr txBox="1">
            <a:spLocks/>
          </p:cNvSpPr>
          <p:nvPr/>
        </p:nvSpPr>
        <p:spPr bwMode="auto">
          <a:xfrm>
            <a:off x="5147193" y="3959210"/>
            <a:ext cx="960737" cy="470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3092D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F1F99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F1F99"/>
                </a:solidFill>
                <a:latin typeface="Tahoma" pitchFamily="34" charset="0"/>
                <a:cs typeface="Tahoma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F1F99"/>
                </a:solidFill>
                <a:latin typeface="Tahoma" pitchFamily="34" charset="0"/>
                <a:cs typeface="Tahoma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F1F99"/>
                </a:solidFill>
                <a:latin typeface="Tahoma" pitchFamily="34" charset="0"/>
                <a:cs typeface="Tahoma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F1F99"/>
                </a:solidFill>
                <a:latin typeface="Tahoma" pitchFamily="34" charset="0"/>
                <a:cs typeface="Tahom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GB" altLang="en-US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+45% </a:t>
            </a:r>
            <a:endParaRPr lang="en-GB" altLang="en-US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44157" y="1262969"/>
            <a:ext cx="1312293" cy="1009973"/>
          </a:xfrm>
          <a:prstGeom prst="rect">
            <a:avLst/>
          </a:prstGeom>
        </p:spPr>
      </p:pic>
      <p:sp>
        <p:nvSpPr>
          <p:cNvPr id="29" name="Заголовок 1"/>
          <p:cNvSpPr txBox="1">
            <a:spLocks/>
          </p:cNvSpPr>
          <p:nvPr/>
        </p:nvSpPr>
        <p:spPr bwMode="auto">
          <a:xfrm>
            <a:off x="2187677" y="2110737"/>
            <a:ext cx="875067" cy="470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3092D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F1F99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F1F99"/>
                </a:solidFill>
                <a:latin typeface="Tahoma" pitchFamily="34" charset="0"/>
                <a:cs typeface="Tahoma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F1F99"/>
                </a:solidFill>
                <a:latin typeface="Tahoma" pitchFamily="34" charset="0"/>
                <a:cs typeface="Tahoma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F1F99"/>
                </a:solidFill>
                <a:latin typeface="Tahoma" pitchFamily="34" charset="0"/>
                <a:cs typeface="Tahoma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F1F99"/>
                </a:solidFill>
                <a:latin typeface="Tahoma" pitchFamily="34" charset="0"/>
                <a:cs typeface="Tahom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GB" altLang="en-US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N/D </a:t>
            </a:r>
            <a:endParaRPr lang="en-GB" altLang="en-US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96001" y="1213735"/>
            <a:ext cx="1489708" cy="1059235"/>
          </a:xfrm>
          <a:prstGeom prst="rect">
            <a:avLst/>
          </a:prstGeom>
        </p:spPr>
      </p:pic>
      <p:sp>
        <p:nvSpPr>
          <p:cNvPr id="31" name="Заголовок 1"/>
          <p:cNvSpPr txBox="1">
            <a:spLocks/>
          </p:cNvSpPr>
          <p:nvPr/>
        </p:nvSpPr>
        <p:spPr bwMode="auto">
          <a:xfrm>
            <a:off x="6858013" y="780847"/>
            <a:ext cx="1524000" cy="418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3092D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F1F99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F1F99"/>
                </a:solidFill>
                <a:latin typeface="Tahoma" pitchFamily="34" charset="0"/>
                <a:cs typeface="Tahoma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F1F99"/>
                </a:solidFill>
                <a:latin typeface="Tahoma" pitchFamily="34" charset="0"/>
                <a:cs typeface="Tahoma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F1F99"/>
                </a:solidFill>
                <a:latin typeface="Tahoma" pitchFamily="34" charset="0"/>
                <a:cs typeface="Tahoma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F1F99"/>
                </a:solidFill>
                <a:latin typeface="Tahoma" pitchFamily="34" charset="0"/>
                <a:cs typeface="Tahom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r>
              <a:rPr lang="en-GB" sz="2000" cap="small" dirty="0" smtClean="0">
                <a:latin typeface="Calibri" panose="020F0502020204030204" pitchFamily="34" charset="0"/>
                <a:cs typeface="Calibri" panose="020F0502020204030204" pitchFamily="34" charset="0"/>
              </a:rPr>
              <a:t>Ukraine:</a:t>
            </a:r>
            <a:endParaRPr lang="uk-UA" sz="2000" i="1" kern="0" cap="smal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572414" y="1241904"/>
            <a:ext cx="1375185" cy="992540"/>
          </a:xfrm>
          <a:prstGeom prst="rect">
            <a:avLst/>
          </a:prstGeom>
        </p:spPr>
      </p:pic>
      <p:sp>
        <p:nvSpPr>
          <p:cNvPr id="33" name="Заголовок 1"/>
          <p:cNvSpPr txBox="1">
            <a:spLocks/>
          </p:cNvSpPr>
          <p:nvPr/>
        </p:nvSpPr>
        <p:spPr bwMode="auto">
          <a:xfrm>
            <a:off x="6545197" y="2145147"/>
            <a:ext cx="946991" cy="470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3092D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F1F99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F1F99"/>
                </a:solidFill>
                <a:latin typeface="Tahoma" pitchFamily="34" charset="0"/>
                <a:cs typeface="Tahoma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F1F99"/>
                </a:solidFill>
                <a:latin typeface="Tahoma" pitchFamily="34" charset="0"/>
                <a:cs typeface="Tahoma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F1F99"/>
                </a:solidFill>
                <a:latin typeface="Tahoma" pitchFamily="34" charset="0"/>
                <a:cs typeface="Tahoma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F1F99"/>
                </a:solidFill>
                <a:latin typeface="Tahoma" pitchFamily="34" charset="0"/>
                <a:cs typeface="Tahom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GB" altLang="en-US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-16% </a:t>
            </a:r>
            <a:endParaRPr lang="en-GB" altLang="en-US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Заголовок 1"/>
          <p:cNvSpPr txBox="1">
            <a:spLocks/>
          </p:cNvSpPr>
          <p:nvPr/>
        </p:nvSpPr>
        <p:spPr bwMode="auto">
          <a:xfrm>
            <a:off x="7870737" y="2120565"/>
            <a:ext cx="960737" cy="470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3092D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F1F99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F1F99"/>
                </a:solidFill>
                <a:latin typeface="Tahoma" pitchFamily="34" charset="0"/>
                <a:cs typeface="Tahoma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F1F99"/>
                </a:solidFill>
                <a:latin typeface="Tahoma" pitchFamily="34" charset="0"/>
                <a:cs typeface="Tahoma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F1F99"/>
                </a:solidFill>
                <a:latin typeface="Tahoma" pitchFamily="34" charset="0"/>
                <a:cs typeface="Tahoma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F1F99"/>
                </a:solidFill>
                <a:latin typeface="Tahoma" pitchFamily="34" charset="0"/>
                <a:cs typeface="Tahom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GB" altLang="en-US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-41% </a:t>
            </a:r>
            <a:endParaRPr lang="en-GB" altLang="en-US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207566" y="2962168"/>
            <a:ext cx="1463344" cy="1039134"/>
          </a:xfrm>
          <a:prstGeom prst="rect">
            <a:avLst/>
          </a:prstGeom>
        </p:spPr>
      </p:pic>
      <p:sp>
        <p:nvSpPr>
          <p:cNvPr id="36" name="Заголовок 1"/>
          <p:cNvSpPr txBox="1">
            <a:spLocks/>
          </p:cNvSpPr>
          <p:nvPr/>
        </p:nvSpPr>
        <p:spPr bwMode="auto">
          <a:xfrm>
            <a:off x="6877676" y="2673574"/>
            <a:ext cx="1763590" cy="418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3092D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F1F99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F1F99"/>
                </a:solidFill>
                <a:latin typeface="Tahoma" pitchFamily="34" charset="0"/>
                <a:cs typeface="Tahoma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F1F99"/>
                </a:solidFill>
                <a:latin typeface="Tahoma" pitchFamily="34" charset="0"/>
                <a:cs typeface="Tahoma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F1F99"/>
                </a:solidFill>
                <a:latin typeface="Tahoma" pitchFamily="34" charset="0"/>
                <a:cs typeface="Tahoma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F1F99"/>
                </a:solidFill>
                <a:latin typeface="Tahoma" pitchFamily="34" charset="0"/>
                <a:cs typeface="Tahom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r>
              <a:rPr lang="en-GB" sz="2000" cap="small" dirty="0" smtClean="0">
                <a:latin typeface="Calibri" panose="020F0502020204030204" pitchFamily="34" charset="0"/>
                <a:cs typeface="Calibri" panose="020F0502020204030204" pitchFamily="34" charset="0"/>
              </a:rPr>
              <a:t>Uzbekistan</a:t>
            </a:r>
            <a:endParaRPr lang="uk-UA" sz="2000" i="1" kern="0" cap="smal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658847" y="3023793"/>
            <a:ext cx="1327223" cy="964913"/>
          </a:xfrm>
          <a:prstGeom prst="rect">
            <a:avLst/>
          </a:prstGeom>
        </p:spPr>
      </p:pic>
      <p:sp>
        <p:nvSpPr>
          <p:cNvPr id="38" name="Заголовок 1"/>
          <p:cNvSpPr txBox="1">
            <a:spLocks/>
          </p:cNvSpPr>
          <p:nvPr/>
        </p:nvSpPr>
        <p:spPr bwMode="auto">
          <a:xfrm>
            <a:off x="6727092" y="3919881"/>
            <a:ext cx="946991" cy="470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3092D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F1F99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F1F99"/>
                </a:solidFill>
                <a:latin typeface="Tahoma" pitchFamily="34" charset="0"/>
                <a:cs typeface="Tahoma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F1F99"/>
                </a:solidFill>
                <a:latin typeface="Tahoma" pitchFamily="34" charset="0"/>
                <a:cs typeface="Tahoma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F1F99"/>
                </a:solidFill>
                <a:latin typeface="Tahoma" pitchFamily="34" charset="0"/>
                <a:cs typeface="Tahoma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F1F99"/>
                </a:solidFill>
                <a:latin typeface="Tahoma" pitchFamily="34" charset="0"/>
                <a:cs typeface="Tahom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GB" altLang="en-US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+77% </a:t>
            </a:r>
            <a:endParaRPr lang="en-GB" altLang="en-US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Заголовок 1"/>
          <p:cNvSpPr txBox="1">
            <a:spLocks/>
          </p:cNvSpPr>
          <p:nvPr/>
        </p:nvSpPr>
        <p:spPr bwMode="auto">
          <a:xfrm>
            <a:off x="8052632" y="3895299"/>
            <a:ext cx="960737" cy="470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3092D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F1F99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F1F99"/>
                </a:solidFill>
                <a:latin typeface="Tahoma" pitchFamily="34" charset="0"/>
                <a:cs typeface="Tahoma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F1F99"/>
                </a:solidFill>
                <a:latin typeface="Tahoma" pitchFamily="34" charset="0"/>
                <a:cs typeface="Tahoma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F1F99"/>
                </a:solidFill>
                <a:latin typeface="Tahoma" pitchFamily="34" charset="0"/>
                <a:cs typeface="Tahoma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F1F99"/>
                </a:solidFill>
                <a:latin typeface="Tahoma" pitchFamily="34" charset="0"/>
                <a:cs typeface="Tahom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GB" altLang="en-US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+5% </a:t>
            </a:r>
            <a:endParaRPr lang="en-GB" altLang="en-US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542687" y="4748195"/>
            <a:ext cx="1442264" cy="1074334"/>
          </a:xfrm>
          <a:prstGeom prst="rect">
            <a:avLst/>
          </a:prstGeom>
        </p:spPr>
      </p:pic>
      <p:sp>
        <p:nvSpPr>
          <p:cNvPr id="41" name="Заголовок 1"/>
          <p:cNvSpPr txBox="1">
            <a:spLocks/>
          </p:cNvSpPr>
          <p:nvPr/>
        </p:nvSpPr>
        <p:spPr bwMode="auto">
          <a:xfrm>
            <a:off x="2168019" y="4394226"/>
            <a:ext cx="1763590" cy="418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3092D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F1F99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F1F99"/>
                </a:solidFill>
                <a:latin typeface="Tahoma" pitchFamily="34" charset="0"/>
                <a:cs typeface="Tahoma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F1F99"/>
                </a:solidFill>
                <a:latin typeface="Tahoma" pitchFamily="34" charset="0"/>
                <a:cs typeface="Tahoma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F1F99"/>
                </a:solidFill>
                <a:latin typeface="Tahoma" pitchFamily="34" charset="0"/>
                <a:cs typeface="Tahoma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F1F99"/>
                </a:solidFill>
                <a:latin typeface="Tahoma" pitchFamily="34" charset="0"/>
                <a:cs typeface="Tahom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r>
              <a:rPr lang="en-GB" sz="2000" cap="small" dirty="0" smtClean="0">
                <a:latin typeface="Calibri" panose="020F0502020204030204" pitchFamily="34" charset="0"/>
                <a:cs typeface="Calibri" panose="020F0502020204030204" pitchFamily="34" charset="0"/>
              </a:rPr>
              <a:t>Georgia</a:t>
            </a:r>
            <a:endParaRPr lang="uk-UA" sz="2000" i="1" kern="0" cap="smal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994579" y="4841283"/>
            <a:ext cx="1285930" cy="981245"/>
          </a:xfrm>
          <a:prstGeom prst="rect">
            <a:avLst/>
          </a:prstGeom>
        </p:spPr>
      </p:pic>
      <p:sp>
        <p:nvSpPr>
          <p:cNvPr id="43" name="Заголовок 1"/>
          <p:cNvSpPr txBox="1">
            <a:spLocks/>
          </p:cNvSpPr>
          <p:nvPr/>
        </p:nvSpPr>
        <p:spPr bwMode="auto">
          <a:xfrm>
            <a:off x="1869980" y="5679863"/>
            <a:ext cx="875067" cy="470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3092D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F1F99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F1F99"/>
                </a:solidFill>
                <a:latin typeface="Tahoma" pitchFamily="34" charset="0"/>
                <a:cs typeface="Tahoma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F1F99"/>
                </a:solidFill>
                <a:latin typeface="Tahoma" pitchFamily="34" charset="0"/>
                <a:cs typeface="Tahoma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F1F99"/>
                </a:solidFill>
                <a:latin typeface="Tahoma" pitchFamily="34" charset="0"/>
                <a:cs typeface="Tahoma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F1F99"/>
                </a:solidFill>
                <a:latin typeface="Tahoma" pitchFamily="34" charset="0"/>
                <a:cs typeface="Tahom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GB" altLang="en-US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-10% </a:t>
            </a:r>
            <a:endParaRPr lang="en-GB" altLang="en-US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" name="Заголовок 1"/>
          <p:cNvSpPr txBox="1">
            <a:spLocks/>
          </p:cNvSpPr>
          <p:nvPr/>
        </p:nvSpPr>
        <p:spPr bwMode="auto">
          <a:xfrm>
            <a:off x="3333144" y="5674945"/>
            <a:ext cx="960737" cy="470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3092D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F1F99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F1F99"/>
                </a:solidFill>
                <a:latin typeface="Tahoma" pitchFamily="34" charset="0"/>
                <a:cs typeface="Tahoma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F1F99"/>
                </a:solidFill>
                <a:latin typeface="Tahoma" pitchFamily="34" charset="0"/>
                <a:cs typeface="Tahoma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F1F99"/>
                </a:solidFill>
                <a:latin typeface="Tahoma" pitchFamily="34" charset="0"/>
                <a:cs typeface="Tahoma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F1F99"/>
                </a:solidFill>
                <a:latin typeface="Tahoma" pitchFamily="34" charset="0"/>
                <a:cs typeface="Tahom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GB" altLang="en-US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+86% </a:t>
            </a:r>
            <a:endParaRPr lang="en-GB" altLang="en-US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935121" y="4804403"/>
            <a:ext cx="1524675" cy="1058079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436305" y="4855893"/>
            <a:ext cx="1428375" cy="968000"/>
          </a:xfrm>
          <a:prstGeom prst="rect">
            <a:avLst/>
          </a:prstGeom>
        </p:spPr>
      </p:pic>
      <p:sp>
        <p:nvSpPr>
          <p:cNvPr id="47" name="Заголовок 1"/>
          <p:cNvSpPr txBox="1">
            <a:spLocks/>
          </p:cNvSpPr>
          <p:nvPr/>
        </p:nvSpPr>
        <p:spPr bwMode="auto">
          <a:xfrm>
            <a:off x="5742056" y="4408974"/>
            <a:ext cx="1763590" cy="418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3092D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F1F99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F1F99"/>
                </a:solidFill>
                <a:latin typeface="Tahoma" pitchFamily="34" charset="0"/>
                <a:cs typeface="Tahoma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F1F99"/>
                </a:solidFill>
                <a:latin typeface="Tahoma" pitchFamily="34" charset="0"/>
                <a:cs typeface="Tahoma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F1F99"/>
                </a:solidFill>
                <a:latin typeface="Tahoma" pitchFamily="34" charset="0"/>
                <a:cs typeface="Tahoma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F1F99"/>
                </a:solidFill>
                <a:latin typeface="Tahoma" pitchFamily="34" charset="0"/>
                <a:cs typeface="Tahom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r>
              <a:rPr lang="en-GB" sz="2000" cap="small" dirty="0" smtClean="0">
                <a:latin typeface="Calibri" panose="020F0502020204030204" pitchFamily="34" charset="0"/>
                <a:cs typeface="Calibri" panose="020F0502020204030204" pitchFamily="34" charset="0"/>
              </a:rPr>
              <a:t>All Countries</a:t>
            </a:r>
            <a:endParaRPr lang="uk-UA" sz="2000" i="1" kern="0" cap="smal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Заголовок 1"/>
          <p:cNvSpPr txBox="1">
            <a:spLocks/>
          </p:cNvSpPr>
          <p:nvPr/>
        </p:nvSpPr>
        <p:spPr bwMode="auto">
          <a:xfrm>
            <a:off x="5417590" y="5694611"/>
            <a:ext cx="875067" cy="470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3092D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F1F99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F1F99"/>
                </a:solidFill>
                <a:latin typeface="Tahoma" pitchFamily="34" charset="0"/>
                <a:cs typeface="Tahoma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F1F99"/>
                </a:solidFill>
                <a:latin typeface="Tahoma" pitchFamily="34" charset="0"/>
                <a:cs typeface="Tahoma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F1F99"/>
                </a:solidFill>
                <a:latin typeface="Tahoma" pitchFamily="34" charset="0"/>
                <a:cs typeface="Tahoma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F1F99"/>
                </a:solidFill>
                <a:latin typeface="Tahoma" pitchFamily="34" charset="0"/>
                <a:cs typeface="Tahom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GB" altLang="en-US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+29% </a:t>
            </a:r>
            <a:endParaRPr lang="en-GB" altLang="en-US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Заголовок 1"/>
          <p:cNvSpPr txBox="1">
            <a:spLocks/>
          </p:cNvSpPr>
          <p:nvPr/>
        </p:nvSpPr>
        <p:spPr bwMode="auto">
          <a:xfrm>
            <a:off x="6907181" y="5689693"/>
            <a:ext cx="960737" cy="470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3092D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F1F99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F1F99"/>
                </a:solidFill>
                <a:latin typeface="Tahoma" pitchFamily="34" charset="0"/>
                <a:cs typeface="Tahoma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F1F99"/>
                </a:solidFill>
                <a:latin typeface="Tahoma" pitchFamily="34" charset="0"/>
                <a:cs typeface="Tahoma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F1F99"/>
                </a:solidFill>
                <a:latin typeface="Tahoma" pitchFamily="34" charset="0"/>
                <a:cs typeface="Tahoma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F1F99"/>
                </a:solidFill>
                <a:latin typeface="Tahoma" pitchFamily="34" charset="0"/>
                <a:cs typeface="Tahom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GB" altLang="en-US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+0.1% </a:t>
            </a:r>
            <a:endParaRPr lang="en-GB" altLang="en-US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71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686476" y="6248400"/>
            <a:ext cx="1768244" cy="457200"/>
          </a:xfrm>
        </p:spPr>
        <p:txBody>
          <a:bodyPr/>
          <a:lstStyle/>
          <a:p>
            <a:pPr algn="ctr"/>
            <a:fld id="{DB39BAE5-AB69-4BED-BD2E-F9A1DED5B669}" type="slidenum">
              <a:rPr lang="sv-SE" smtClean="0">
                <a:latin typeface="Calibri" panose="020F0502020204030204" pitchFamily="34" charset="0"/>
                <a:cs typeface="Calibri" panose="020F0502020204030204" pitchFamily="34" charset="0"/>
              </a:rPr>
              <a:pPr algn="ctr"/>
              <a:t>28</a:t>
            </a:fld>
            <a:endParaRPr lang="sv-S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235285" y="1837119"/>
            <a:ext cx="8697382" cy="207715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ts val="4200"/>
              </a:lnSpc>
              <a:spcBef>
                <a:spcPct val="0"/>
              </a:spcBef>
              <a:buNone/>
              <a:defRPr sz="40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GB" sz="3600" b="0" cap="small" dirty="0" smtClean="0">
                <a:solidFill>
                  <a:srgbClr val="1F1F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Take-</a:t>
            </a:r>
            <a:r>
              <a:rPr lang="en-GB" sz="3600" b="0" cap="small" dirty="0">
                <a:solidFill>
                  <a:srgbClr val="1F1F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GB" sz="3600" b="0" cap="small" dirty="0" smtClean="0">
                <a:solidFill>
                  <a:srgbClr val="1F1F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ome Messages 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376522" y="3301291"/>
            <a:ext cx="6400800" cy="418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3092D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F1F99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F1F99"/>
                </a:solidFill>
                <a:latin typeface="Tahoma" pitchFamily="34" charset="0"/>
                <a:cs typeface="Tahoma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F1F99"/>
                </a:solidFill>
                <a:latin typeface="Tahoma" pitchFamily="34" charset="0"/>
                <a:cs typeface="Tahoma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F1F99"/>
                </a:solidFill>
                <a:latin typeface="Tahoma" pitchFamily="34" charset="0"/>
                <a:cs typeface="Tahoma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F1F99"/>
                </a:solidFill>
                <a:latin typeface="Tahoma" pitchFamily="34" charset="0"/>
                <a:cs typeface="Tahom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r>
              <a:rPr lang="en-GB" sz="2000" cap="small" dirty="0" smtClean="0">
                <a:latin typeface="Calibri" panose="020F0502020204030204" pitchFamily="34" charset="0"/>
                <a:cs typeface="Calibri" panose="020F0502020204030204" pitchFamily="34" charset="0"/>
              </a:rPr>
              <a:t>Including Diagnostics, Care and Prevention  </a:t>
            </a:r>
            <a:endParaRPr lang="uk-UA" sz="2000" i="1" kern="0" cap="smal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18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686476" y="6248400"/>
            <a:ext cx="1768244" cy="457200"/>
          </a:xfrm>
        </p:spPr>
        <p:txBody>
          <a:bodyPr/>
          <a:lstStyle/>
          <a:p>
            <a:pPr algn="ctr"/>
            <a:fld id="{DB39BAE5-AB69-4BED-BD2E-F9A1DED5B669}" type="slidenum">
              <a:rPr lang="sv-SE" smtClean="0">
                <a:latin typeface="Calibri" panose="020F0502020204030204" pitchFamily="34" charset="0"/>
                <a:cs typeface="Calibri" panose="020F0502020204030204" pitchFamily="34" charset="0"/>
              </a:rPr>
              <a:pPr algn="ctr"/>
              <a:t>29</a:t>
            </a:fld>
            <a:endParaRPr lang="sv-S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203201" y="1"/>
            <a:ext cx="8697382" cy="69214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ts val="4200"/>
              </a:lnSpc>
              <a:spcBef>
                <a:spcPct val="0"/>
              </a:spcBef>
              <a:buNone/>
              <a:defRPr sz="40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GB" sz="3600" b="0" cap="small" dirty="0" smtClean="0">
                <a:solidFill>
                  <a:srgbClr val="1F1F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Lessons Learned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1376522" y="666238"/>
            <a:ext cx="6400800" cy="418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3092D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F1F99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F1F99"/>
                </a:solidFill>
                <a:latin typeface="Tahoma" pitchFamily="34" charset="0"/>
                <a:cs typeface="Tahoma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F1F99"/>
                </a:solidFill>
                <a:latin typeface="Tahoma" pitchFamily="34" charset="0"/>
                <a:cs typeface="Tahoma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F1F99"/>
                </a:solidFill>
                <a:latin typeface="Tahoma" pitchFamily="34" charset="0"/>
                <a:cs typeface="Tahoma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F1F99"/>
                </a:solidFill>
                <a:latin typeface="Tahoma" pitchFamily="34" charset="0"/>
                <a:cs typeface="Tahom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r>
              <a:rPr lang="en-GB" sz="2000" cap="small" dirty="0" smtClean="0">
                <a:latin typeface="Calibri" panose="020F0502020204030204" pitchFamily="34" charset="0"/>
                <a:cs typeface="Calibri" panose="020F0502020204030204" pitchFamily="34" charset="0"/>
              </a:rPr>
              <a:t>Past (1990’s) </a:t>
            </a:r>
            <a:endParaRPr lang="uk-UA" sz="2000" i="1" kern="0" cap="smal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Content Placeholder 4"/>
          <p:cNvSpPr txBox="1">
            <a:spLocks/>
          </p:cNvSpPr>
          <p:nvPr/>
        </p:nvSpPr>
        <p:spPr bwMode="auto">
          <a:xfrm>
            <a:off x="452284" y="1038726"/>
            <a:ext cx="8691716" cy="4998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  <a:noAutofit/>
          </a:bodyPr>
          <a:lstStyle>
            <a:lvl1pPr marL="342911" indent="-342911" algn="l" defTabSz="91432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699" indent="-285704" algn="l" defTabSz="91432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2817" indent="-228497" algn="l" defTabSz="91432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599812" indent="-228497" algn="l" defTabSz="91432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137" indent="-228497" algn="l" defTabSz="91432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152372" indent="-228497" algn="l" defTabSz="914320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247607" indent="-228497" algn="l" defTabSz="914320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2342841" indent="-228497" algn="l" defTabSz="914320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2438076" indent="-228497" algn="l" defTabSz="914320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150000"/>
              </a:lnSpc>
            </a:pPr>
            <a:r>
              <a:rPr lang="en-GB" sz="2200" dirty="0" smtClean="0">
                <a:latin typeface="Calibri"/>
              </a:rPr>
              <a:t>Elimination most </a:t>
            </a:r>
            <a:r>
              <a:rPr lang="en-GB" sz="2200" dirty="0">
                <a:latin typeface="Calibri"/>
              </a:rPr>
              <a:t>social-safety mechanisms </a:t>
            </a:r>
            <a:r>
              <a:rPr lang="en-GB" sz="2200" dirty="0" smtClean="0">
                <a:latin typeface="Calibri"/>
              </a:rPr>
              <a:t>(abrupt free-market transition) </a:t>
            </a:r>
            <a:r>
              <a:rPr lang="en-GB" sz="2200" dirty="0" smtClean="0">
                <a:latin typeface="Calibri"/>
                <a:sym typeface="Wingdings" panose="05000000000000000000" pitchFamily="2" charset="2"/>
              </a:rPr>
              <a:t></a:t>
            </a:r>
            <a:r>
              <a:rPr lang="en-GB" sz="2200" b="1" dirty="0" smtClean="0">
                <a:latin typeface="Calibri"/>
              </a:rPr>
              <a:t>sharpest </a:t>
            </a:r>
            <a:r>
              <a:rPr lang="en-GB" sz="2200" b="1" dirty="0">
                <a:latin typeface="Calibri"/>
              </a:rPr>
              <a:t>rise</a:t>
            </a:r>
            <a:r>
              <a:rPr lang="en-GB" sz="2200" dirty="0">
                <a:latin typeface="Calibri"/>
              </a:rPr>
              <a:t> in </a:t>
            </a:r>
            <a:r>
              <a:rPr lang="en-GB" sz="2200" dirty="0" smtClean="0">
                <a:latin typeface="Calibri"/>
              </a:rPr>
              <a:t>extreme poverty/migration</a:t>
            </a:r>
            <a:endParaRPr lang="en-GB" sz="2200" dirty="0">
              <a:latin typeface="Calibri"/>
            </a:endParaRPr>
          </a:p>
          <a:p>
            <a:pPr>
              <a:lnSpc>
                <a:spcPct val="150000"/>
              </a:lnSpc>
            </a:pPr>
            <a:r>
              <a:rPr lang="en-GB" sz="2200" dirty="0" smtClean="0">
                <a:solidFill>
                  <a:prstClr val="black"/>
                </a:solidFill>
                <a:latin typeface="Calibri"/>
              </a:rPr>
              <a:t>STI increased incidence &amp; </a:t>
            </a:r>
            <a:r>
              <a:rPr lang="en-GB" sz="2200" kern="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unclear</a:t>
            </a:r>
            <a:r>
              <a:rPr lang="en-GB" sz="2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GB" sz="2200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real </a:t>
            </a:r>
            <a:r>
              <a:rPr lang="en-GB" sz="2200" kern="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numbers (</a:t>
            </a:r>
            <a:r>
              <a:rPr lang="en-GB" sz="2200" b="1" dirty="0" smtClean="0">
                <a:solidFill>
                  <a:prstClr val="black"/>
                </a:solidFill>
                <a:latin typeface="Calibri"/>
              </a:rPr>
              <a:t>insufficient</a:t>
            </a:r>
            <a:r>
              <a:rPr lang="en-GB" sz="2200" dirty="0" smtClean="0">
                <a:solidFill>
                  <a:prstClr val="black"/>
                </a:solidFill>
                <a:latin typeface="Calibri"/>
              </a:rPr>
              <a:t> reporting)</a:t>
            </a:r>
          </a:p>
          <a:p>
            <a:pPr>
              <a:lnSpc>
                <a:spcPct val="150000"/>
              </a:lnSpc>
            </a:pPr>
            <a:r>
              <a:rPr lang="en-GB" sz="2200" dirty="0" smtClean="0">
                <a:solidFill>
                  <a:prstClr val="black"/>
                </a:solidFill>
                <a:latin typeface="Calibri"/>
              </a:rPr>
              <a:t>Many (poorly if any controlled) </a:t>
            </a:r>
            <a:r>
              <a:rPr lang="en-GB" sz="2200" b="1" dirty="0" smtClean="0">
                <a:solidFill>
                  <a:prstClr val="black"/>
                </a:solidFill>
                <a:latin typeface="Calibri"/>
              </a:rPr>
              <a:t>providers</a:t>
            </a:r>
            <a:r>
              <a:rPr lang="en-GB" sz="2200" dirty="0" smtClean="0">
                <a:solidFill>
                  <a:prstClr val="black"/>
                </a:solidFill>
                <a:latin typeface="Calibri"/>
              </a:rPr>
              <a:t> of services </a:t>
            </a:r>
          </a:p>
          <a:p>
            <a:pPr>
              <a:lnSpc>
                <a:spcPct val="150000"/>
              </a:lnSpc>
            </a:pPr>
            <a:r>
              <a:rPr lang="en-GB" sz="2200" dirty="0" smtClean="0">
                <a:solidFill>
                  <a:prstClr val="black"/>
                </a:solidFill>
                <a:latin typeface="Calibri"/>
              </a:rPr>
              <a:t>Free </a:t>
            </a:r>
            <a:r>
              <a:rPr lang="en-GB" sz="2200" b="1" dirty="0" smtClean="0">
                <a:solidFill>
                  <a:prstClr val="black"/>
                </a:solidFill>
                <a:latin typeface="Calibri"/>
              </a:rPr>
              <a:t>access to antibiotics</a:t>
            </a:r>
            <a:r>
              <a:rPr lang="en-GB" sz="2200" dirty="0" smtClean="0">
                <a:solidFill>
                  <a:prstClr val="black"/>
                </a:solidFill>
                <a:latin typeface="Calibri"/>
              </a:rPr>
              <a:t> (+ pharma’s role) </a:t>
            </a:r>
            <a:r>
              <a:rPr lang="en-GB" sz="2200" dirty="0" smtClean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 </a:t>
            </a:r>
            <a:r>
              <a:rPr lang="en-GB" sz="2200" dirty="0" smtClean="0">
                <a:solidFill>
                  <a:prstClr val="black"/>
                </a:solidFill>
                <a:latin typeface="Calibri"/>
              </a:rPr>
              <a:t>Common self-treatment  </a:t>
            </a:r>
          </a:p>
          <a:p>
            <a:pPr>
              <a:lnSpc>
                <a:spcPct val="150000"/>
              </a:lnSpc>
            </a:pPr>
            <a:r>
              <a:rPr lang="en-GB" sz="2200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Insufficient STI testing</a:t>
            </a:r>
          </a:p>
          <a:p>
            <a:pPr lvl="2">
              <a:buFontTx/>
              <a:buChar char="-"/>
            </a:pPr>
            <a:r>
              <a:rPr lang="en-GB" sz="2000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expensive (NAATs) or </a:t>
            </a:r>
          </a:p>
          <a:p>
            <a:pPr lvl="2">
              <a:buFontTx/>
              <a:buChar char="-"/>
            </a:pPr>
            <a:r>
              <a:rPr lang="en-GB" sz="2000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poor (DIF, </a:t>
            </a:r>
            <a:r>
              <a:rPr lang="en-GB" sz="2000" kern="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serology, etc.) </a:t>
            </a:r>
            <a:r>
              <a:rPr lang="en-GB" sz="2000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quality</a:t>
            </a:r>
          </a:p>
          <a:p>
            <a:pPr>
              <a:lnSpc>
                <a:spcPct val="150000"/>
              </a:lnSpc>
            </a:pPr>
            <a:r>
              <a:rPr lang="en-GB" sz="2200" dirty="0" smtClean="0">
                <a:solidFill>
                  <a:prstClr val="black"/>
                </a:solidFill>
                <a:latin typeface="Calibri"/>
              </a:rPr>
              <a:t>Rocketing </a:t>
            </a:r>
            <a:r>
              <a:rPr lang="en-GB" sz="2200" dirty="0">
                <a:solidFill>
                  <a:prstClr val="black"/>
                </a:solidFill>
                <a:latin typeface="Calibri"/>
              </a:rPr>
              <a:t>incidence </a:t>
            </a:r>
            <a:r>
              <a:rPr lang="en-GB" sz="2200" dirty="0" smtClean="0">
                <a:solidFill>
                  <a:prstClr val="black"/>
                </a:solidFill>
                <a:latin typeface="Calibri"/>
              </a:rPr>
              <a:t>of (mostly bacterial) STIs</a:t>
            </a:r>
          </a:p>
        </p:txBody>
      </p:sp>
    </p:spTree>
    <p:extLst>
      <p:ext uri="{BB962C8B-B14F-4D97-AF65-F5344CB8AC3E}">
        <p14:creationId xmlns:p14="http://schemas.microsoft.com/office/powerpoint/2010/main" val="157501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686476" y="6248400"/>
            <a:ext cx="1768244" cy="457200"/>
          </a:xfrm>
        </p:spPr>
        <p:txBody>
          <a:bodyPr/>
          <a:lstStyle/>
          <a:p>
            <a:pPr algn="ctr"/>
            <a:fld id="{DB39BAE5-AB69-4BED-BD2E-F9A1DED5B669}" type="slidenum">
              <a:rPr lang="sv-SE" smtClean="0">
                <a:latin typeface="Calibri" panose="020F0502020204030204" pitchFamily="34" charset="0"/>
                <a:cs typeface="Calibri" panose="020F0502020204030204" pitchFamily="34" charset="0"/>
              </a:rPr>
              <a:pPr algn="ctr"/>
              <a:t>3</a:t>
            </a:fld>
            <a:endParaRPr lang="sv-S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 Placeholder 2"/>
          <p:cNvSpPr txBox="1">
            <a:spLocks/>
          </p:cNvSpPr>
          <p:nvPr/>
        </p:nvSpPr>
        <p:spPr bwMode="auto">
          <a:xfrm>
            <a:off x="866274" y="801046"/>
            <a:ext cx="7767587" cy="5099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None/>
              <a:defRPr sz="3200">
                <a:solidFill>
                  <a:srgbClr val="1F1F99"/>
                </a:solidFill>
                <a:latin typeface="+mn-lt"/>
                <a:ea typeface="+mn-ea"/>
                <a:cs typeface="+mn-cs"/>
              </a:defRPr>
            </a:lvl1pPr>
            <a:lvl2pPr marL="95235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None/>
              <a:defRPr sz="2800">
                <a:solidFill>
                  <a:srgbClr val="1F1F99"/>
                </a:solidFill>
                <a:latin typeface="+mn-lt"/>
                <a:cs typeface="+mn-cs"/>
              </a:defRPr>
            </a:lvl2pPr>
            <a:lvl3pPr marL="19047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None/>
              <a:defRPr sz="2400">
                <a:solidFill>
                  <a:srgbClr val="1F1F99"/>
                </a:solidFill>
                <a:latin typeface="+mn-lt"/>
                <a:cs typeface="+mn-cs"/>
              </a:defRPr>
            </a:lvl3pPr>
            <a:lvl4pPr marL="285704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None/>
              <a:defRPr sz="2000">
                <a:solidFill>
                  <a:srgbClr val="1F1F99"/>
                </a:solidFill>
                <a:latin typeface="+mn-lt"/>
                <a:cs typeface="+mn-cs"/>
              </a:defRPr>
            </a:lvl4pPr>
            <a:lvl5pPr marL="380939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None/>
              <a:defRPr sz="2000">
                <a:solidFill>
                  <a:srgbClr val="1F1F99"/>
                </a:solidFill>
                <a:latin typeface="+mn-lt"/>
                <a:cs typeface="+mn-cs"/>
              </a:defRPr>
            </a:lvl5pPr>
            <a:lvl6pPr marL="476174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571409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666643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761878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342900" indent="-342900" algn="l">
              <a:lnSpc>
                <a:spcPct val="200000"/>
              </a:lnSpc>
              <a:buClrTx/>
              <a:buFont typeface="Arial" panose="020B0604020202020204" pitchFamily="34" charset="0"/>
              <a:buChar char="•"/>
            </a:pPr>
            <a:r>
              <a:rPr lang="en-GB" sz="2400" kern="0" cap="small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Generalities About “Eastern </a:t>
            </a:r>
            <a:r>
              <a:rPr lang="en-GB" sz="2400" kern="0" cap="small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Europe</a:t>
            </a:r>
            <a:r>
              <a:rPr lang="en-GB" sz="2400" kern="0" cap="small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 </a:t>
            </a:r>
          </a:p>
          <a:p>
            <a:pPr marL="342900" indent="-342900" algn="l">
              <a:lnSpc>
                <a:spcPct val="200000"/>
              </a:lnSpc>
              <a:buClrTx/>
              <a:buFont typeface="Arial" panose="020B0604020202020204" pitchFamily="34" charset="0"/>
              <a:buChar char="•"/>
            </a:pPr>
            <a:r>
              <a:rPr lang="en-GB" sz="2400" kern="0" cap="small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Challenges and Opportunities</a:t>
            </a:r>
          </a:p>
          <a:p>
            <a:pPr marL="342900" indent="-342900" algn="l">
              <a:lnSpc>
                <a:spcPct val="200000"/>
              </a:lnSpc>
              <a:buClrTx/>
              <a:buFont typeface="Arial" panose="020B0604020202020204" pitchFamily="34" charset="0"/>
              <a:buChar char="•"/>
            </a:pPr>
            <a:r>
              <a:rPr lang="en-GB" sz="2400" kern="0" cap="small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Trends on STIs in Eastern Europe </a:t>
            </a:r>
          </a:p>
          <a:p>
            <a:pPr marL="342900" indent="-342900" algn="l">
              <a:lnSpc>
                <a:spcPct val="200000"/>
              </a:lnSpc>
              <a:buClrTx/>
              <a:buFont typeface="Arial" panose="020B0604020202020204" pitchFamily="34" charset="0"/>
              <a:buChar char="•"/>
            </a:pPr>
            <a:r>
              <a:rPr lang="en-GB" sz="2400" kern="0" cap="small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Summary</a:t>
            </a:r>
            <a:endParaRPr lang="en-GB" sz="2400" kern="0" cap="small" dirty="0" smtClean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itel 1"/>
          <p:cNvSpPr txBox="1">
            <a:spLocks/>
          </p:cNvSpPr>
          <p:nvPr/>
        </p:nvSpPr>
        <p:spPr>
          <a:xfrm>
            <a:off x="203201" y="88531"/>
            <a:ext cx="8697382" cy="53925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ts val="4200"/>
              </a:lnSpc>
              <a:spcBef>
                <a:spcPct val="0"/>
              </a:spcBef>
              <a:buNone/>
              <a:defRPr sz="40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GB" sz="3600" b="0" cap="small" dirty="0" smtClean="0">
                <a:solidFill>
                  <a:srgbClr val="1F1F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40517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686476" y="6248400"/>
            <a:ext cx="1768244" cy="457200"/>
          </a:xfrm>
        </p:spPr>
        <p:txBody>
          <a:bodyPr/>
          <a:lstStyle/>
          <a:p>
            <a:pPr algn="ctr"/>
            <a:fld id="{DB39BAE5-AB69-4BED-BD2E-F9A1DED5B669}" type="slidenum">
              <a:rPr lang="sv-SE" smtClean="0">
                <a:latin typeface="Calibri" panose="020F0502020204030204" pitchFamily="34" charset="0"/>
                <a:cs typeface="Calibri" panose="020F0502020204030204" pitchFamily="34" charset="0"/>
              </a:rPr>
              <a:pPr algn="ctr"/>
              <a:t>30</a:t>
            </a:fld>
            <a:endParaRPr lang="sv-S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203201" y="1"/>
            <a:ext cx="8697382" cy="69214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ts val="4200"/>
              </a:lnSpc>
              <a:spcBef>
                <a:spcPct val="0"/>
              </a:spcBef>
              <a:buNone/>
              <a:defRPr sz="40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GB" sz="3600" b="0" cap="small" dirty="0" smtClean="0">
                <a:solidFill>
                  <a:srgbClr val="1F1F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Call for Actions (and Research Opportunities)</a:t>
            </a:r>
          </a:p>
        </p:txBody>
      </p:sp>
      <p:sp>
        <p:nvSpPr>
          <p:cNvPr id="10" name="Content Placeholder 4"/>
          <p:cNvSpPr txBox="1">
            <a:spLocks/>
          </p:cNvSpPr>
          <p:nvPr/>
        </p:nvSpPr>
        <p:spPr bwMode="auto">
          <a:xfrm>
            <a:off x="432622" y="1119221"/>
            <a:ext cx="8790039" cy="493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  <a:noAutofit/>
          </a:bodyPr>
          <a:lstStyle>
            <a:lvl1pPr marL="342911" indent="-342911" algn="l" defTabSz="91432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699" indent="-285704" algn="l" defTabSz="91432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2817" indent="-228497" algn="l" defTabSz="91432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599812" indent="-228497" algn="l" defTabSz="91432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137" indent="-228497" algn="l" defTabSz="91432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152372" indent="-228497" algn="l" defTabSz="914320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247607" indent="-228497" algn="l" defTabSz="914320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2342841" indent="-228497" algn="l" defTabSz="914320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2438076" indent="-228497" algn="l" defTabSz="914320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150000"/>
              </a:lnSpc>
            </a:pPr>
            <a:r>
              <a:rPr lang="en-GB" sz="2200" kern="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More pluralistic health systems in </a:t>
            </a:r>
            <a:r>
              <a:rPr lang="en-GB" sz="2200" b="1" kern="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transition</a:t>
            </a:r>
            <a:r>
              <a:rPr lang="en-GB" sz="2200" kern="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(funding/management) </a:t>
            </a:r>
          </a:p>
          <a:p>
            <a:pPr>
              <a:lnSpc>
                <a:spcPct val="150000"/>
              </a:lnSpc>
            </a:pPr>
            <a:r>
              <a:rPr lang="en-GB" sz="2200" kern="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STI </a:t>
            </a:r>
            <a:r>
              <a:rPr lang="en-GB" sz="2200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incidence rates: </a:t>
            </a:r>
            <a:r>
              <a:rPr lang="en-GB" sz="2200" b="1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decreased bacterial </a:t>
            </a:r>
            <a:r>
              <a:rPr lang="en-GB" sz="2200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vs increased </a:t>
            </a:r>
            <a:r>
              <a:rPr lang="en-GB" sz="2200" kern="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viral </a:t>
            </a:r>
          </a:p>
          <a:p>
            <a:pPr>
              <a:lnSpc>
                <a:spcPct val="150000"/>
              </a:lnSpc>
            </a:pPr>
            <a:r>
              <a:rPr lang="en-GB" sz="2200" b="1" dirty="0">
                <a:solidFill>
                  <a:prstClr val="black"/>
                </a:solidFill>
                <a:latin typeface="Calibri"/>
              </a:rPr>
              <a:t>HIV expanding</a:t>
            </a:r>
            <a:r>
              <a:rPr lang="en-GB" sz="2200" dirty="0">
                <a:solidFill>
                  <a:prstClr val="black"/>
                </a:solidFill>
                <a:latin typeface="Calibri"/>
              </a:rPr>
              <a:t> epidemic*</a:t>
            </a:r>
            <a:endParaRPr lang="en-GB" sz="2200" kern="0" dirty="0" smtClean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200" kern="0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Suboptimal </a:t>
            </a:r>
            <a:r>
              <a:rPr lang="en-GB" sz="2200" kern="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reporting </a:t>
            </a:r>
            <a:r>
              <a:rPr lang="en-GB" sz="2200" kern="0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systems: real numbers remain unclear</a:t>
            </a:r>
            <a:endParaRPr lang="en-GB" sz="2200" kern="0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200" dirty="0">
                <a:solidFill>
                  <a:schemeClr val="bg1">
                    <a:lumMod val="95000"/>
                  </a:schemeClr>
                </a:solidFill>
                <a:latin typeface="Calibri"/>
              </a:rPr>
              <a:t>No data on high-risk populations* (e.g. increasing MSM stigma</a:t>
            </a:r>
            <a:r>
              <a:rPr lang="en-GB" sz="2200" dirty="0" smtClean="0">
                <a:solidFill>
                  <a:schemeClr val="bg1">
                    <a:lumMod val="95000"/>
                  </a:schemeClr>
                </a:solidFill>
                <a:latin typeface="Calibri"/>
              </a:rPr>
              <a:t>)</a:t>
            </a:r>
            <a:endParaRPr lang="en-GB" sz="2200" kern="0" dirty="0" smtClean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200" kern="0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Improved (most countries) </a:t>
            </a:r>
            <a:r>
              <a:rPr lang="en-GB" sz="2200" kern="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STI </a:t>
            </a:r>
            <a:r>
              <a:rPr lang="en-GB" sz="2200" kern="0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diagnostics</a:t>
            </a:r>
            <a:r>
              <a:rPr lang="en-GB" sz="2200" dirty="0" smtClean="0">
                <a:solidFill>
                  <a:schemeClr val="bg1">
                    <a:lumMod val="95000"/>
                  </a:schemeClr>
                </a:solidFill>
                <a:latin typeface="Calibri"/>
              </a:rPr>
              <a:t> </a:t>
            </a:r>
          </a:p>
          <a:p>
            <a:pPr marL="0" indent="0">
              <a:buNone/>
            </a:pPr>
            <a:r>
              <a:rPr lang="en-GB" sz="2000" dirty="0" smtClean="0">
                <a:solidFill>
                  <a:schemeClr val="bg1">
                    <a:lumMod val="95000"/>
                  </a:schemeClr>
                </a:solidFill>
                <a:latin typeface="Calibri"/>
              </a:rPr>
              <a:t>	- Local manufacturers* and lab chains (controlling the market)</a:t>
            </a:r>
          </a:p>
          <a:p>
            <a:pPr>
              <a:lnSpc>
                <a:spcPct val="150000"/>
              </a:lnSpc>
            </a:pPr>
            <a:r>
              <a:rPr lang="en-GB" sz="2200" kern="0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Still easy access to antibiotics</a:t>
            </a:r>
          </a:p>
          <a:p>
            <a:pPr>
              <a:lnSpc>
                <a:spcPct val="150000"/>
              </a:lnSpc>
            </a:pPr>
            <a:r>
              <a:rPr lang="en-GB" sz="2200" kern="0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Limited </a:t>
            </a:r>
            <a:r>
              <a:rPr lang="en-GB" sz="2200" kern="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(if any, except pharma-driven) international </a:t>
            </a:r>
            <a:r>
              <a:rPr lang="en-GB" sz="2200" kern="0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collaboration</a:t>
            </a:r>
            <a:endParaRPr lang="en-GB" sz="2200" kern="0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 bwMode="auto">
          <a:xfrm>
            <a:off x="1361773" y="759646"/>
            <a:ext cx="6400800" cy="418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3092D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F1F99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F1F99"/>
                </a:solidFill>
                <a:latin typeface="Tahoma" pitchFamily="34" charset="0"/>
                <a:cs typeface="Tahoma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F1F99"/>
                </a:solidFill>
                <a:latin typeface="Tahoma" pitchFamily="34" charset="0"/>
                <a:cs typeface="Tahoma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F1F99"/>
                </a:solidFill>
                <a:latin typeface="Tahoma" pitchFamily="34" charset="0"/>
                <a:cs typeface="Tahoma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F1F99"/>
                </a:solidFill>
                <a:latin typeface="Tahoma" pitchFamily="34" charset="0"/>
                <a:cs typeface="Tahom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r>
              <a:rPr lang="en-GB" sz="2000" cap="small" dirty="0" smtClean="0">
                <a:latin typeface="Calibri" panose="020F0502020204030204" pitchFamily="34" charset="0"/>
                <a:cs typeface="Calibri" panose="020F0502020204030204" pitchFamily="34" charset="0"/>
              </a:rPr>
              <a:t>Present Days (2000’s) </a:t>
            </a:r>
            <a:endParaRPr lang="uk-UA" sz="2000" i="1" kern="0" cap="smal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734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686476" y="6248400"/>
            <a:ext cx="1768244" cy="457200"/>
          </a:xfrm>
        </p:spPr>
        <p:txBody>
          <a:bodyPr/>
          <a:lstStyle/>
          <a:p>
            <a:pPr algn="ctr"/>
            <a:fld id="{DB39BAE5-AB69-4BED-BD2E-F9A1DED5B669}" type="slidenum">
              <a:rPr lang="sv-SE" smtClean="0">
                <a:latin typeface="Calibri" panose="020F0502020204030204" pitchFamily="34" charset="0"/>
                <a:cs typeface="Calibri" panose="020F0502020204030204" pitchFamily="34" charset="0"/>
              </a:rPr>
              <a:pPr algn="ctr"/>
              <a:t>31</a:t>
            </a:fld>
            <a:endParaRPr lang="sv-S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203201" y="1"/>
            <a:ext cx="8697382" cy="69214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ts val="4200"/>
              </a:lnSpc>
              <a:spcBef>
                <a:spcPct val="0"/>
              </a:spcBef>
              <a:buNone/>
              <a:defRPr sz="40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GB" sz="3600" b="0" cap="small" dirty="0" smtClean="0">
                <a:solidFill>
                  <a:srgbClr val="1F1F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HIV in Russia: Common Facts</a:t>
            </a:r>
            <a:endParaRPr lang="en-GB" sz="3600" b="0" cap="small" dirty="0" smtClean="0">
              <a:solidFill>
                <a:srgbClr val="FFFFFF">
                  <a:lumMod val="9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3101930" y="626913"/>
            <a:ext cx="2860031" cy="418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3092D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F1F99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F1F99"/>
                </a:solidFill>
                <a:latin typeface="Tahoma" pitchFamily="34" charset="0"/>
                <a:cs typeface="Tahoma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F1F99"/>
                </a:solidFill>
                <a:latin typeface="Tahoma" pitchFamily="34" charset="0"/>
                <a:cs typeface="Tahoma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F1F99"/>
                </a:solidFill>
                <a:latin typeface="Tahoma" pitchFamily="34" charset="0"/>
                <a:cs typeface="Tahoma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F1F99"/>
                </a:solidFill>
                <a:latin typeface="Tahoma" pitchFamily="34" charset="0"/>
                <a:cs typeface="Tahom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r>
              <a:rPr lang="en-GB" sz="2000" cap="small" dirty="0" smtClean="0">
                <a:latin typeface="Calibri" panose="020F0502020204030204" pitchFamily="34" charset="0"/>
                <a:cs typeface="Calibri" panose="020F0502020204030204" pitchFamily="34" charset="0"/>
              </a:rPr>
              <a:t>Incidence</a:t>
            </a:r>
            <a:endParaRPr lang="uk-UA" sz="2000" i="1" kern="0" cap="smal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3097013" y="5262830"/>
            <a:ext cx="2860031" cy="418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3092D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F1F99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F1F99"/>
                </a:solidFill>
                <a:latin typeface="Tahoma" pitchFamily="34" charset="0"/>
                <a:cs typeface="Tahoma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F1F99"/>
                </a:solidFill>
                <a:latin typeface="Tahoma" pitchFamily="34" charset="0"/>
                <a:cs typeface="Tahoma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F1F99"/>
                </a:solidFill>
                <a:latin typeface="Tahoma" pitchFamily="34" charset="0"/>
                <a:cs typeface="Tahoma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F1F99"/>
                </a:solidFill>
                <a:latin typeface="Tahoma" pitchFamily="34" charset="0"/>
                <a:cs typeface="Tahom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r>
              <a:rPr lang="en-GB" sz="2000" cap="small" dirty="0" smtClean="0">
                <a:latin typeface="Calibri" panose="020F0502020204030204" pitchFamily="34" charset="0"/>
                <a:cs typeface="Calibri" panose="020F0502020204030204" pitchFamily="34" charset="0"/>
              </a:rPr>
              <a:t>Mortality </a:t>
            </a:r>
            <a:endParaRPr lang="uk-UA" sz="2000" i="1" kern="0" cap="smal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437533" y="5466738"/>
            <a:ext cx="8458131" cy="639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3092D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F1F99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F1F99"/>
                </a:solidFill>
                <a:latin typeface="Tahoma" pitchFamily="34" charset="0"/>
                <a:cs typeface="Tahoma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F1F99"/>
                </a:solidFill>
                <a:latin typeface="Tahoma" pitchFamily="34" charset="0"/>
                <a:cs typeface="Tahoma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F1F99"/>
                </a:solidFill>
                <a:latin typeface="Tahoma" pitchFamily="34" charset="0"/>
                <a:cs typeface="Tahoma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F1F99"/>
                </a:solidFill>
                <a:latin typeface="Tahoma" pitchFamily="34" charset="0"/>
                <a:cs typeface="Tahom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53</a:t>
            </a:r>
            <a:r>
              <a:rPr lang="en-GB" alt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% of all deaths from infectious </a:t>
            </a:r>
            <a:r>
              <a:rPr lang="en-GB" altLang="en-US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diseases due to HIV/AIDS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68703" y="6084801"/>
            <a:ext cx="7155402" cy="400110"/>
          </a:xfrm>
          <a:prstGeom prst="rect">
            <a:avLst/>
          </a:prstGeom>
        </p:spPr>
        <p:txBody>
          <a:bodyPr wrap="square" lIns="91440" tIns="45720" rIns="91440" bIns="45720" rtlCol="0">
            <a:spAutoFit/>
          </a:bodyPr>
          <a:lstStyle/>
          <a:p>
            <a:pPr algn="r"/>
            <a:r>
              <a:rPr sz="1000" dirty="0" smtClean="0">
                <a:latin typeface="Calibri" panose="020F0502020204030204" pitchFamily="34" charset="0"/>
                <a:cs typeface="Calibri" panose="020F0502020204030204" pitchFamily="34" charset="0"/>
              </a:rPr>
              <a:t>Data source:</a:t>
            </a:r>
            <a:r>
              <a:rPr lang="en-GB" sz="1000" dirty="0" smtClean="0">
                <a:latin typeface="Calibri" panose="020F0502020204030204" pitchFamily="34" charset="0"/>
                <a:cs typeface="Calibri" panose="020F0502020204030204" pitchFamily="34" charset="0"/>
              </a:rPr>
              <a:t> Russia Federal AIDS </a:t>
            </a:r>
            <a:r>
              <a:rPr lang="en-GB" sz="1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Center</a:t>
            </a:r>
            <a:r>
              <a:rPr lang="en-GB" sz="1000" dirty="0" smtClean="0">
                <a:latin typeface="Calibri" panose="020F0502020204030204" pitchFamily="34" charset="0"/>
                <a:cs typeface="Calibri" panose="020F0502020204030204" pitchFamily="34" charset="0"/>
              </a:rPr>
              <a:t>, Federal Statistic Agency ROSSTAT; UNAIDS 2018: PEPFAR 2018;</a:t>
            </a:r>
          </a:p>
          <a:p>
            <a:pPr algn="r"/>
            <a:r>
              <a:rPr lang="en-GB" sz="1000" dirty="0">
                <a:latin typeface="Calibri" panose="020F0502020204030204" pitchFamily="34" charset="0"/>
                <a:cs typeface="Calibri" panose="020F0502020204030204" pitchFamily="34" charset="0"/>
              </a:rPr>
              <a:t>Image </a:t>
            </a:r>
            <a:r>
              <a:rPr lang="en-GB" sz="1000" dirty="0" smtClean="0">
                <a:latin typeface="Calibri" panose="020F0502020204030204" pitchFamily="34" charset="0"/>
                <a:cs typeface="Calibri" panose="020F0502020204030204" pitchFamily="34" charset="0"/>
              </a:rPr>
              <a:t>sources: </a:t>
            </a:r>
            <a:r>
              <a:rPr lang="en-GB" sz="10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</a:t>
            </a:r>
            <a:r>
              <a:rPr lang="en-GB" sz="1000" dirty="0" smtClean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spid-vich-zppp.ru</a:t>
            </a:r>
            <a:r>
              <a:rPr lang="en-GB" sz="1000" dirty="0">
                <a:latin typeface="Calibri" panose="020F0502020204030204" pitchFamily="34" charset="0"/>
                <a:cs typeface="Calibri" panose="020F0502020204030204" pitchFamily="34" charset="0"/>
              </a:rPr>
              <a:t>; Science 2018 </a:t>
            </a:r>
            <a:r>
              <a:rPr lang="en-GB" sz="10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http://</a:t>
            </a:r>
            <a:r>
              <a:rPr lang="en-GB" sz="1000" dirty="0" smtClean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www.sciencemag.org</a:t>
            </a:r>
            <a:r>
              <a:rPr lang="en-GB" sz="1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GB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569" y="2118719"/>
            <a:ext cx="4473678" cy="3181928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 bwMode="auto">
          <a:xfrm>
            <a:off x="2070998" y="2028964"/>
            <a:ext cx="5064919" cy="3559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68483" tIns="34244" rIns="68483" bIns="34244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FF"/>
                </a:solidFill>
                <a:latin typeface="Gill Sans MT" panose="020B0502020104020203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5pPr>
            <a:lvl6pPr marL="456583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6pPr>
            <a:lvl7pPr marL="913169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7pPr>
            <a:lvl8pPr marL="1369754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8pPr>
            <a:lvl9pPr marL="1826337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algn="l">
              <a:defRPr/>
            </a:pPr>
            <a:endParaRPr lang="en-GB" sz="2700" kern="0" dirty="0">
              <a:solidFill>
                <a:srgbClr val="8A8AE7">
                  <a:lumMod val="50000"/>
                </a:srgbClr>
              </a:solidFill>
              <a:cs typeface="Tahoma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 bwMode="auto">
          <a:xfrm>
            <a:off x="437533" y="967905"/>
            <a:ext cx="8458131" cy="1463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3092D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F1F99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F1F99"/>
                </a:solidFill>
                <a:latin typeface="Tahoma" pitchFamily="34" charset="0"/>
                <a:cs typeface="Tahoma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F1F99"/>
                </a:solidFill>
                <a:latin typeface="Tahoma" pitchFamily="34" charset="0"/>
                <a:cs typeface="Tahoma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F1F99"/>
                </a:solidFill>
                <a:latin typeface="Tahoma" pitchFamily="34" charset="0"/>
                <a:cs typeface="Tahoma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F1F99"/>
                </a:solidFill>
                <a:latin typeface="Tahoma" pitchFamily="34" charset="0"/>
                <a:cs typeface="Tahom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HIV incidence = </a:t>
            </a:r>
            <a:r>
              <a:rPr lang="en-GB" altLang="en-US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71.1/100,000; total No. HIV+: </a:t>
            </a:r>
            <a:r>
              <a:rPr lang="en-GB" alt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~</a:t>
            </a:r>
            <a:r>
              <a:rPr lang="en-GB" altLang="en-US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1mln </a:t>
            </a:r>
            <a:r>
              <a:rPr lang="en-GB" altLang="en-US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(every 50th </a:t>
            </a:r>
            <a:r>
              <a:rPr lang="en-GB" alt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</a:t>
            </a:r>
            <a:r>
              <a:rPr lang="en-GB" altLang="en-US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30-39yo)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 HIV+ identified: &gt;</a:t>
            </a:r>
            <a:r>
              <a:rPr lang="en-GB" altLang="en-US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104k </a:t>
            </a:r>
            <a:r>
              <a:rPr lang="en-GB" altLang="en-US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2017 &amp; &gt;20k in 2018QI </a:t>
            </a:r>
            <a:r>
              <a:rPr lang="en-GB" altLang="en-US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GB" alt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1% </a:t>
            </a:r>
            <a:r>
              <a:rPr lang="en-GB" altLang="en-US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children)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UNAIDS: </a:t>
            </a:r>
            <a:r>
              <a:rPr lang="en-GB" altLang="en-US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Russia is behind </a:t>
            </a:r>
            <a:r>
              <a:rPr lang="en-GB" altLang="en-US" sz="20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S. </a:t>
            </a:r>
            <a:r>
              <a:rPr lang="en-GB" altLang="en-US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Africa and </a:t>
            </a:r>
            <a:r>
              <a:rPr lang="en-GB" altLang="en-US" sz="20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Nigeria</a:t>
            </a:r>
            <a:r>
              <a:rPr lang="en-GB" altLang="en-US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 PEPFAR</a:t>
            </a:r>
            <a:r>
              <a:rPr lang="en-GB" alt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GB" altLang="en-US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highest </a:t>
            </a:r>
            <a:r>
              <a:rPr lang="en-GB" alt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rate </a:t>
            </a:r>
            <a:r>
              <a:rPr lang="en-GB" altLang="en-US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en-GB" alt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2017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altLang="en-US" sz="20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1250004" y="5169308"/>
            <a:ext cx="5064919" cy="8197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68483" tIns="34244" rIns="68483" bIns="34244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FF"/>
                </a:solidFill>
                <a:latin typeface="Gill Sans MT" panose="020B0502020104020203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5pPr>
            <a:lvl6pPr marL="456583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6pPr>
            <a:lvl7pPr marL="913169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7pPr>
            <a:lvl8pPr marL="1369754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8pPr>
            <a:lvl9pPr marL="1826337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algn="l">
              <a:defRPr/>
            </a:pPr>
            <a:endParaRPr lang="en-GB" sz="2700" kern="0" dirty="0">
              <a:solidFill>
                <a:srgbClr val="8A8AE7">
                  <a:lumMod val="50000"/>
                </a:srgbClr>
              </a:solidFill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84022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686476" y="6248400"/>
            <a:ext cx="1768244" cy="457200"/>
          </a:xfrm>
        </p:spPr>
        <p:txBody>
          <a:bodyPr/>
          <a:lstStyle/>
          <a:p>
            <a:pPr algn="ctr"/>
            <a:fld id="{DB39BAE5-AB69-4BED-BD2E-F9A1DED5B669}" type="slidenum">
              <a:rPr lang="sv-SE" smtClean="0">
                <a:latin typeface="Calibri" panose="020F0502020204030204" pitchFamily="34" charset="0"/>
                <a:cs typeface="Calibri" panose="020F0502020204030204" pitchFamily="34" charset="0"/>
              </a:rPr>
              <a:pPr algn="ctr"/>
              <a:t>32</a:t>
            </a:fld>
            <a:endParaRPr lang="sv-S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203201" y="1"/>
            <a:ext cx="8697382" cy="69214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ts val="4200"/>
              </a:lnSpc>
              <a:spcBef>
                <a:spcPct val="0"/>
              </a:spcBef>
              <a:buNone/>
              <a:defRPr sz="40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GB" sz="3600" b="0" cap="small" dirty="0" smtClean="0">
                <a:solidFill>
                  <a:srgbClr val="1F1F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Call for Actions (and Research Opportunities)</a:t>
            </a:r>
          </a:p>
        </p:txBody>
      </p:sp>
      <p:sp>
        <p:nvSpPr>
          <p:cNvPr id="10" name="Content Placeholder 4"/>
          <p:cNvSpPr txBox="1">
            <a:spLocks/>
          </p:cNvSpPr>
          <p:nvPr/>
        </p:nvSpPr>
        <p:spPr bwMode="auto">
          <a:xfrm>
            <a:off x="432622" y="1119221"/>
            <a:ext cx="8790039" cy="493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  <a:noAutofit/>
          </a:bodyPr>
          <a:lstStyle>
            <a:lvl1pPr marL="342911" indent="-342911" algn="l" defTabSz="91432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699" indent="-285704" algn="l" defTabSz="91432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2817" indent="-228497" algn="l" defTabSz="91432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599812" indent="-228497" algn="l" defTabSz="91432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137" indent="-228497" algn="l" defTabSz="91432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152372" indent="-228497" algn="l" defTabSz="914320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247607" indent="-228497" algn="l" defTabSz="914320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2342841" indent="-228497" algn="l" defTabSz="914320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2438076" indent="-228497" algn="l" defTabSz="914320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150000"/>
              </a:lnSpc>
            </a:pPr>
            <a:r>
              <a:rPr lang="en-GB" sz="2200" kern="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More pluralistic health systems in transition (funding/management) </a:t>
            </a:r>
          </a:p>
          <a:p>
            <a:pPr>
              <a:lnSpc>
                <a:spcPct val="150000"/>
              </a:lnSpc>
            </a:pPr>
            <a:r>
              <a:rPr lang="en-GB" sz="2200" kern="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STI </a:t>
            </a:r>
            <a:r>
              <a:rPr lang="en-GB" sz="2200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incidence rates: decreased bacterial vs increased </a:t>
            </a:r>
            <a:r>
              <a:rPr lang="en-GB" sz="2200" kern="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viral </a:t>
            </a:r>
          </a:p>
          <a:p>
            <a:pPr>
              <a:lnSpc>
                <a:spcPct val="150000"/>
              </a:lnSpc>
            </a:pPr>
            <a:r>
              <a:rPr lang="en-GB" sz="2200" dirty="0">
                <a:solidFill>
                  <a:prstClr val="black"/>
                </a:solidFill>
                <a:latin typeface="Calibri"/>
              </a:rPr>
              <a:t>HIV expanding epidemic*</a:t>
            </a:r>
            <a:endParaRPr lang="en-GB" sz="2200" kern="0" dirty="0" smtClean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200" b="1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Suboptimal </a:t>
            </a:r>
            <a:r>
              <a:rPr lang="en-GB" sz="2200" b="1" kern="0" dirty="0">
                <a:latin typeface="Calibri" panose="020F0502020204030204" pitchFamily="34" charset="0"/>
                <a:cs typeface="Calibri" panose="020F0502020204030204" pitchFamily="34" charset="0"/>
              </a:rPr>
              <a:t>reporting</a:t>
            </a:r>
            <a:r>
              <a:rPr lang="en-GB" sz="2200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2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systems: real numbers remain unclear</a:t>
            </a:r>
            <a:endParaRPr lang="en-GB" sz="22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200" dirty="0">
                <a:latin typeface="Calibri"/>
              </a:rPr>
              <a:t>No data on high-risk populations* (e.g. increasing MSM </a:t>
            </a:r>
            <a:r>
              <a:rPr lang="en-GB" sz="2200" b="1" dirty="0">
                <a:latin typeface="Calibri"/>
              </a:rPr>
              <a:t>stigma</a:t>
            </a:r>
            <a:r>
              <a:rPr lang="en-GB" sz="2200" dirty="0" smtClean="0">
                <a:latin typeface="Calibri"/>
              </a:rPr>
              <a:t>)</a:t>
            </a:r>
            <a:endParaRPr lang="en-GB" sz="2200" kern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200" kern="0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Improved (most countries) </a:t>
            </a:r>
            <a:r>
              <a:rPr lang="en-GB" sz="2200" kern="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STI </a:t>
            </a:r>
            <a:r>
              <a:rPr lang="en-GB" sz="2200" kern="0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diagnostics</a:t>
            </a:r>
            <a:r>
              <a:rPr lang="en-GB" sz="2200" dirty="0" smtClean="0">
                <a:solidFill>
                  <a:schemeClr val="bg1">
                    <a:lumMod val="95000"/>
                  </a:schemeClr>
                </a:solidFill>
                <a:latin typeface="Calibri"/>
              </a:rPr>
              <a:t> </a:t>
            </a:r>
          </a:p>
          <a:p>
            <a:pPr marL="0" indent="0">
              <a:buNone/>
            </a:pPr>
            <a:r>
              <a:rPr lang="en-GB" sz="2000" dirty="0" smtClean="0">
                <a:solidFill>
                  <a:schemeClr val="bg1">
                    <a:lumMod val="95000"/>
                  </a:schemeClr>
                </a:solidFill>
                <a:latin typeface="Calibri"/>
              </a:rPr>
              <a:t>	- Local manufacturers* and lab chains (controlling the market)</a:t>
            </a:r>
          </a:p>
          <a:p>
            <a:pPr>
              <a:lnSpc>
                <a:spcPct val="150000"/>
              </a:lnSpc>
            </a:pPr>
            <a:r>
              <a:rPr lang="en-GB" sz="2200" kern="0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Still easy access to antibiotics</a:t>
            </a:r>
          </a:p>
          <a:p>
            <a:pPr>
              <a:lnSpc>
                <a:spcPct val="150000"/>
              </a:lnSpc>
            </a:pPr>
            <a:r>
              <a:rPr lang="en-GB" sz="2200" kern="0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Limited </a:t>
            </a:r>
            <a:r>
              <a:rPr lang="en-GB" sz="2200" kern="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(if any, except pharma-driven) international </a:t>
            </a:r>
            <a:r>
              <a:rPr lang="en-GB" sz="2200" kern="0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collaboration</a:t>
            </a:r>
            <a:endParaRPr lang="en-GB" sz="2200" kern="0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 bwMode="auto">
          <a:xfrm>
            <a:off x="1361773" y="759646"/>
            <a:ext cx="6400800" cy="418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3092D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F1F99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F1F99"/>
                </a:solidFill>
                <a:latin typeface="Tahoma" pitchFamily="34" charset="0"/>
                <a:cs typeface="Tahoma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F1F99"/>
                </a:solidFill>
                <a:latin typeface="Tahoma" pitchFamily="34" charset="0"/>
                <a:cs typeface="Tahoma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F1F99"/>
                </a:solidFill>
                <a:latin typeface="Tahoma" pitchFamily="34" charset="0"/>
                <a:cs typeface="Tahoma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F1F99"/>
                </a:solidFill>
                <a:latin typeface="Tahoma" pitchFamily="34" charset="0"/>
                <a:cs typeface="Tahom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r>
              <a:rPr lang="en-GB" sz="2000" cap="small" dirty="0" smtClean="0">
                <a:latin typeface="Calibri" panose="020F0502020204030204" pitchFamily="34" charset="0"/>
                <a:cs typeface="Calibri" panose="020F0502020204030204" pitchFamily="34" charset="0"/>
              </a:rPr>
              <a:t>Present Days (2000’s) </a:t>
            </a:r>
            <a:endParaRPr lang="uk-UA" sz="2000" i="1" kern="0" cap="smal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922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686476" y="6248400"/>
            <a:ext cx="1768244" cy="457200"/>
          </a:xfrm>
        </p:spPr>
        <p:txBody>
          <a:bodyPr/>
          <a:lstStyle/>
          <a:p>
            <a:pPr algn="ctr"/>
            <a:fld id="{DB39BAE5-AB69-4BED-BD2E-F9A1DED5B669}" type="slidenum">
              <a:rPr lang="sv-SE" smtClean="0">
                <a:latin typeface="Calibri" panose="020F0502020204030204" pitchFamily="34" charset="0"/>
                <a:cs typeface="Calibri" panose="020F0502020204030204" pitchFamily="34" charset="0"/>
              </a:rPr>
              <a:pPr algn="ctr"/>
              <a:t>33</a:t>
            </a:fld>
            <a:endParaRPr lang="sv-S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203201" y="1"/>
            <a:ext cx="8697382" cy="69214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ts val="4200"/>
              </a:lnSpc>
              <a:spcBef>
                <a:spcPct val="0"/>
              </a:spcBef>
              <a:buNone/>
              <a:defRPr sz="40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GB" sz="3600" b="0" cap="small" dirty="0" smtClean="0">
                <a:solidFill>
                  <a:srgbClr val="1F1F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HIV+ MSM in Russia</a:t>
            </a:r>
            <a:endParaRPr lang="en-GB" sz="3600" b="0" cap="small" dirty="0" smtClean="0">
              <a:solidFill>
                <a:srgbClr val="FFFFFF">
                  <a:lumMod val="9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3101930" y="626913"/>
            <a:ext cx="2860031" cy="418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3092D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F1F99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F1F99"/>
                </a:solidFill>
                <a:latin typeface="Tahoma" pitchFamily="34" charset="0"/>
                <a:cs typeface="Tahoma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F1F99"/>
                </a:solidFill>
                <a:latin typeface="Tahoma" pitchFamily="34" charset="0"/>
                <a:cs typeface="Tahoma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F1F99"/>
                </a:solidFill>
                <a:latin typeface="Tahoma" pitchFamily="34" charset="0"/>
                <a:cs typeface="Tahoma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F1F99"/>
                </a:solidFill>
                <a:latin typeface="Tahoma" pitchFamily="34" charset="0"/>
                <a:cs typeface="Tahom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r>
              <a:rPr lang="en-GB" sz="2000" cap="small" dirty="0" smtClean="0">
                <a:latin typeface="Calibri" panose="020F0502020204030204" pitchFamily="34" charset="0"/>
                <a:cs typeface="Calibri" panose="020F0502020204030204" pitchFamily="34" charset="0"/>
              </a:rPr>
              <a:t>Hidden Reality?</a:t>
            </a:r>
            <a:endParaRPr lang="uk-UA" sz="2000" i="1" kern="0" cap="smal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68703" y="6084801"/>
            <a:ext cx="7155402" cy="400110"/>
          </a:xfrm>
          <a:prstGeom prst="rect">
            <a:avLst/>
          </a:prstGeom>
        </p:spPr>
        <p:txBody>
          <a:bodyPr wrap="square" lIns="91440" tIns="45720" rIns="91440" bIns="45720" rtlCol="0">
            <a:spAutoFit/>
          </a:bodyPr>
          <a:lstStyle/>
          <a:p>
            <a:pPr algn="r"/>
            <a:r>
              <a:rPr sz="1000" dirty="0" smtClean="0">
                <a:latin typeface="Calibri" panose="020F0502020204030204" pitchFamily="34" charset="0"/>
                <a:cs typeface="Calibri" panose="020F0502020204030204" pitchFamily="34" charset="0"/>
              </a:rPr>
              <a:t>Data source:</a:t>
            </a:r>
            <a:r>
              <a:rPr lang="en-GB" sz="1000" dirty="0" smtClean="0">
                <a:latin typeface="Calibri" panose="020F0502020204030204" pitchFamily="34" charset="0"/>
                <a:cs typeface="Calibri" panose="020F0502020204030204" pitchFamily="34" charset="0"/>
              </a:rPr>
              <a:t> Russia Federal AIDS </a:t>
            </a:r>
            <a:r>
              <a:rPr lang="en-GB" sz="1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Center</a:t>
            </a:r>
            <a:r>
              <a:rPr lang="en-GB" sz="1000" dirty="0" smtClean="0">
                <a:latin typeface="Calibri" panose="020F0502020204030204" pitchFamily="34" charset="0"/>
                <a:cs typeface="Calibri" panose="020F0502020204030204" pitchFamily="34" charset="0"/>
              </a:rPr>
              <a:t>, Federal Statistic Agency ROSSTAT;</a:t>
            </a:r>
          </a:p>
          <a:p>
            <a:pPr algn="r"/>
            <a:r>
              <a:rPr lang="en-GB" sz="1000" dirty="0">
                <a:latin typeface="Calibri" panose="020F0502020204030204" pitchFamily="34" charset="0"/>
                <a:cs typeface="Calibri" panose="020F0502020204030204" pitchFamily="34" charset="0"/>
              </a:rPr>
              <a:t>Image </a:t>
            </a:r>
            <a:r>
              <a:rPr lang="en-GB" sz="1000" dirty="0" smtClean="0">
                <a:latin typeface="Calibri" panose="020F0502020204030204" pitchFamily="34" charset="0"/>
                <a:cs typeface="Calibri" panose="020F0502020204030204" pitchFamily="34" charset="0"/>
              </a:rPr>
              <a:t>sources: </a:t>
            </a:r>
            <a:r>
              <a:rPr lang="en-GB" sz="10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</a:t>
            </a:r>
            <a:r>
              <a:rPr lang="en-GB" sz="1000" dirty="0" smtClean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spid-vich-zppp.ru</a:t>
            </a:r>
            <a:r>
              <a:rPr lang="en-GB" sz="1000" dirty="0">
                <a:latin typeface="Calibri" panose="020F0502020204030204" pitchFamily="34" charset="0"/>
                <a:cs typeface="Calibri" panose="020F0502020204030204" pitchFamily="34" charset="0"/>
              </a:rPr>
              <a:t>; Science 2018 </a:t>
            </a:r>
            <a:r>
              <a:rPr lang="en-GB" sz="10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http://</a:t>
            </a:r>
            <a:r>
              <a:rPr lang="en-GB" sz="1000" dirty="0" smtClean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www.sciencemag.org</a:t>
            </a:r>
            <a:r>
              <a:rPr lang="en-GB" sz="1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GB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8698" y="1152053"/>
            <a:ext cx="6853084" cy="4769838"/>
          </a:xfrm>
          <a:prstGeom prst="rect">
            <a:avLst/>
          </a:prstGeom>
        </p:spPr>
      </p:pic>
      <p:sp>
        <p:nvSpPr>
          <p:cNvPr id="16" name="Заголовок 1"/>
          <p:cNvSpPr txBox="1">
            <a:spLocks/>
          </p:cNvSpPr>
          <p:nvPr/>
        </p:nvSpPr>
        <p:spPr bwMode="auto">
          <a:xfrm>
            <a:off x="2389240" y="1858296"/>
            <a:ext cx="3283974" cy="1130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3092D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F1F99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F1F99"/>
                </a:solidFill>
                <a:latin typeface="Tahoma" pitchFamily="34" charset="0"/>
                <a:cs typeface="Tahoma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F1F99"/>
                </a:solidFill>
                <a:latin typeface="Tahoma" pitchFamily="34" charset="0"/>
                <a:cs typeface="Tahoma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F1F99"/>
                </a:solidFill>
                <a:latin typeface="Tahoma" pitchFamily="34" charset="0"/>
                <a:cs typeface="Tahoma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F1F99"/>
                </a:solidFill>
                <a:latin typeface="Tahoma" pitchFamily="34" charset="0"/>
                <a:cs typeface="Tahom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altLang="en-US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43.6% – IDU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altLang="en-US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53.5% – heterosexual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altLang="en-US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2.3% – MSM* </a:t>
            </a:r>
            <a:endParaRPr lang="en-GB" altLang="en-US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6607277" y="1651819"/>
            <a:ext cx="9840" cy="3982067"/>
          </a:xfrm>
          <a:prstGeom prst="line">
            <a:avLst/>
          </a:prstGeom>
          <a:noFill/>
          <a:ln w="9525" cap="flat" cmpd="sng" algn="ctr">
            <a:solidFill>
              <a:srgbClr val="C00000"/>
            </a:soli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1613416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686476" y="6248400"/>
            <a:ext cx="1768244" cy="457200"/>
          </a:xfrm>
        </p:spPr>
        <p:txBody>
          <a:bodyPr/>
          <a:lstStyle/>
          <a:p>
            <a:pPr algn="ctr"/>
            <a:fld id="{DB39BAE5-AB69-4BED-BD2E-F9A1DED5B669}" type="slidenum">
              <a:rPr lang="sv-SE" smtClean="0">
                <a:latin typeface="Calibri" panose="020F0502020204030204" pitchFamily="34" charset="0"/>
                <a:cs typeface="Calibri" panose="020F0502020204030204" pitchFamily="34" charset="0"/>
              </a:rPr>
              <a:pPr algn="ctr"/>
              <a:t>34</a:t>
            </a:fld>
            <a:endParaRPr lang="sv-S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203201" y="1"/>
            <a:ext cx="8697382" cy="69214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ts val="4200"/>
              </a:lnSpc>
              <a:spcBef>
                <a:spcPct val="0"/>
              </a:spcBef>
              <a:buNone/>
              <a:defRPr sz="40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GB" sz="3600" b="0" cap="small" dirty="0" smtClean="0">
                <a:solidFill>
                  <a:srgbClr val="1F1F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Call for Actions (and Research Opportunities)</a:t>
            </a:r>
          </a:p>
        </p:txBody>
      </p:sp>
      <p:sp>
        <p:nvSpPr>
          <p:cNvPr id="10" name="Content Placeholder 4"/>
          <p:cNvSpPr txBox="1">
            <a:spLocks/>
          </p:cNvSpPr>
          <p:nvPr/>
        </p:nvSpPr>
        <p:spPr bwMode="auto">
          <a:xfrm>
            <a:off x="432622" y="1119221"/>
            <a:ext cx="8790039" cy="493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  <a:noAutofit/>
          </a:bodyPr>
          <a:lstStyle>
            <a:lvl1pPr marL="342911" indent="-342911" algn="l" defTabSz="91432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699" indent="-285704" algn="l" defTabSz="91432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2817" indent="-228497" algn="l" defTabSz="91432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599812" indent="-228497" algn="l" defTabSz="91432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137" indent="-228497" algn="l" defTabSz="91432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152372" indent="-228497" algn="l" defTabSz="914320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247607" indent="-228497" algn="l" defTabSz="914320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2342841" indent="-228497" algn="l" defTabSz="914320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2438076" indent="-228497" algn="l" defTabSz="914320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150000"/>
              </a:lnSpc>
            </a:pPr>
            <a:r>
              <a:rPr lang="en-GB" sz="2200" kern="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More pluralistic health systems in transition (funding/management) </a:t>
            </a:r>
          </a:p>
          <a:p>
            <a:pPr>
              <a:lnSpc>
                <a:spcPct val="150000"/>
              </a:lnSpc>
            </a:pPr>
            <a:r>
              <a:rPr lang="en-GB" sz="2200" kern="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STI </a:t>
            </a:r>
            <a:r>
              <a:rPr lang="en-GB" sz="2200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incidence rates: decreased bacterial vs increased </a:t>
            </a:r>
            <a:r>
              <a:rPr lang="en-GB" sz="2200" kern="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viral </a:t>
            </a:r>
          </a:p>
          <a:p>
            <a:pPr>
              <a:lnSpc>
                <a:spcPct val="150000"/>
              </a:lnSpc>
            </a:pPr>
            <a:r>
              <a:rPr lang="en-GB" sz="2200" dirty="0">
                <a:solidFill>
                  <a:prstClr val="black"/>
                </a:solidFill>
                <a:latin typeface="Calibri"/>
              </a:rPr>
              <a:t>HIV expanding epidemic*</a:t>
            </a:r>
            <a:endParaRPr lang="en-GB" sz="2200" kern="0" dirty="0" smtClean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2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Suboptimal </a:t>
            </a:r>
            <a:r>
              <a:rPr lang="en-GB" sz="2200" kern="0" dirty="0">
                <a:latin typeface="Calibri" panose="020F0502020204030204" pitchFamily="34" charset="0"/>
                <a:cs typeface="Calibri" panose="020F0502020204030204" pitchFamily="34" charset="0"/>
              </a:rPr>
              <a:t>reporting </a:t>
            </a:r>
            <a:r>
              <a:rPr lang="en-GB" sz="22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systems: real numbers remain unclear</a:t>
            </a:r>
            <a:endParaRPr lang="en-GB" sz="22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200" dirty="0">
                <a:latin typeface="Calibri"/>
              </a:rPr>
              <a:t>No data on high-risk populations* (e.g. increasing MSM stigma</a:t>
            </a:r>
            <a:r>
              <a:rPr lang="en-GB" sz="2200" dirty="0" smtClean="0">
                <a:latin typeface="Calibri"/>
              </a:rPr>
              <a:t>)</a:t>
            </a:r>
            <a:endParaRPr lang="en-GB" sz="2200" kern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200" b="1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Improved diagnostics</a:t>
            </a:r>
            <a:r>
              <a:rPr lang="en-GB" sz="22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of STIs (in most </a:t>
            </a:r>
            <a:r>
              <a:rPr lang="en-GB" sz="22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countries</a:t>
            </a:r>
            <a:r>
              <a:rPr lang="en-GB" sz="22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GB" sz="2200" dirty="0" smtClean="0">
                <a:latin typeface="Calibri"/>
              </a:rPr>
              <a:t> </a:t>
            </a:r>
            <a:endParaRPr lang="en-GB" sz="2200" dirty="0" smtClean="0">
              <a:latin typeface="Calibri"/>
            </a:endParaRPr>
          </a:p>
          <a:p>
            <a:pPr marL="0" indent="0">
              <a:buNone/>
            </a:pPr>
            <a:r>
              <a:rPr lang="en-GB" sz="2000" dirty="0" smtClean="0">
                <a:latin typeface="Calibri"/>
              </a:rPr>
              <a:t>	- Local manufacturers* </a:t>
            </a:r>
            <a:r>
              <a:rPr lang="en-GB" sz="2000" dirty="0" smtClean="0">
                <a:solidFill>
                  <a:schemeClr val="bg1">
                    <a:lumMod val="95000"/>
                  </a:schemeClr>
                </a:solidFill>
                <a:latin typeface="Calibri"/>
              </a:rPr>
              <a:t>and lab chains (dominating the market)</a:t>
            </a:r>
          </a:p>
          <a:p>
            <a:pPr>
              <a:lnSpc>
                <a:spcPct val="150000"/>
              </a:lnSpc>
            </a:pPr>
            <a:r>
              <a:rPr lang="en-GB" sz="2200" kern="0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Still easy access to antibiotics</a:t>
            </a:r>
          </a:p>
          <a:p>
            <a:pPr>
              <a:lnSpc>
                <a:spcPct val="150000"/>
              </a:lnSpc>
            </a:pPr>
            <a:r>
              <a:rPr lang="en-GB" sz="2200" kern="0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Limited </a:t>
            </a:r>
            <a:r>
              <a:rPr lang="en-GB" sz="2200" kern="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(if any, except pharma-driven) international </a:t>
            </a:r>
            <a:r>
              <a:rPr lang="en-GB" sz="2200" kern="0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collaboration</a:t>
            </a:r>
            <a:endParaRPr lang="en-GB" sz="2200" kern="0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 bwMode="auto">
          <a:xfrm>
            <a:off x="1361773" y="759646"/>
            <a:ext cx="6400800" cy="418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3092D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F1F99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F1F99"/>
                </a:solidFill>
                <a:latin typeface="Tahoma" pitchFamily="34" charset="0"/>
                <a:cs typeface="Tahoma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F1F99"/>
                </a:solidFill>
                <a:latin typeface="Tahoma" pitchFamily="34" charset="0"/>
                <a:cs typeface="Tahoma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F1F99"/>
                </a:solidFill>
                <a:latin typeface="Tahoma" pitchFamily="34" charset="0"/>
                <a:cs typeface="Tahoma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F1F99"/>
                </a:solidFill>
                <a:latin typeface="Tahoma" pitchFamily="34" charset="0"/>
                <a:cs typeface="Tahom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r>
              <a:rPr lang="en-GB" sz="2000" cap="small" dirty="0" smtClean="0">
                <a:latin typeface="Calibri" panose="020F0502020204030204" pitchFamily="34" charset="0"/>
                <a:cs typeface="Calibri" panose="020F0502020204030204" pitchFamily="34" charset="0"/>
              </a:rPr>
              <a:t>Present Days (2000’s) </a:t>
            </a:r>
            <a:endParaRPr lang="uk-UA" sz="2000" i="1" kern="0" cap="smal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209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686476" y="6248400"/>
            <a:ext cx="1768244" cy="457200"/>
          </a:xfrm>
        </p:spPr>
        <p:txBody>
          <a:bodyPr/>
          <a:lstStyle/>
          <a:p>
            <a:pPr algn="ctr"/>
            <a:fld id="{DB39BAE5-AB69-4BED-BD2E-F9A1DED5B669}" type="slidenum">
              <a:rPr lang="sv-SE" smtClean="0">
                <a:latin typeface="Calibri" panose="020F0502020204030204" pitchFamily="34" charset="0"/>
                <a:cs typeface="Calibri" panose="020F0502020204030204" pitchFamily="34" charset="0"/>
              </a:rPr>
              <a:pPr algn="ctr"/>
              <a:t>35</a:t>
            </a:fld>
            <a:endParaRPr lang="sv-S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203201" y="1"/>
            <a:ext cx="8697382" cy="69214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ts val="4200"/>
              </a:lnSpc>
              <a:spcBef>
                <a:spcPct val="0"/>
              </a:spcBef>
              <a:buNone/>
              <a:defRPr sz="40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GB" sz="3600" b="0" cap="small" dirty="0" smtClean="0">
                <a:solidFill>
                  <a:srgbClr val="1F1F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Detection of a </a:t>
            </a:r>
            <a:r>
              <a:rPr lang="en-GB" sz="3600" b="0" i="1" cap="small" dirty="0" smtClean="0">
                <a:solidFill>
                  <a:srgbClr val="1F1F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Ct </a:t>
            </a:r>
            <a:r>
              <a:rPr lang="en-GB" sz="3600" b="0" cap="small" dirty="0" smtClean="0">
                <a:solidFill>
                  <a:srgbClr val="1F1F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 Variant in Russia</a:t>
            </a:r>
          </a:p>
        </p:txBody>
      </p:sp>
      <p:sp>
        <p:nvSpPr>
          <p:cNvPr id="14" name="Заголовок 1"/>
          <p:cNvSpPr txBox="1">
            <a:spLocks/>
          </p:cNvSpPr>
          <p:nvPr/>
        </p:nvSpPr>
        <p:spPr bwMode="auto">
          <a:xfrm>
            <a:off x="404512" y="759646"/>
            <a:ext cx="8159385" cy="418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3092D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F1F99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F1F99"/>
                </a:solidFill>
                <a:latin typeface="Tahoma" pitchFamily="34" charset="0"/>
                <a:cs typeface="Tahoma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F1F99"/>
                </a:solidFill>
                <a:latin typeface="Tahoma" pitchFamily="34" charset="0"/>
                <a:cs typeface="Tahoma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F1F99"/>
                </a:solidFill>
                <a:latin typeface="Tahoma" pitchFamily="34" charset="0"/>
                <a:cs typeface="Tahoma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F1F99"/>
                </a:solidFill>
                <a:latin typeface="Tahoma" pitchFamily="34" charset="0"/>
                <a:cs typeface="Tahom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r>
              <a:rPr lang="en-GB" sz="2000" cap="small" dirty="0" smtClean="0">
                <a:latin typeface="Calibri" panose="020F0502020204030204" pitchFamily="34" charset="0"/>
                <a:cs typeface="Calibri" panose="020F0502020204030204" pitchFamily="34" charset="0"/>
              </a:rPr>
              <a:t>Local Tests can be Used to Decrease Detection Costs (</a:t>
            </a:r>
            <a:r>
              <a:rPr lang="en-GB" sz="2000" i="1" cap="small" dirty="0" smtClean="0">
                <a:latin typeface="Calibri" panose="020F0502020204030204" pitchFamily="34" charset="0"/>
                <a:cs typeface="Calibri" panose="020F0502020204030204" pitchFamily="34" charset="0"/>
              </a:rPr>
              <a:t>i.e.</a:t>
            </a:r>
            <a:r>
              <a:rPr lang="en-GB" sz="2000" cap="small" dirty="0" smtClean="0">
                <a:latin typeface="Calibri" panose="020F0502020204030204" pitchFamily="34" charset="0"/>
                <a:cs typeface="Calibri" panose="020F0502020204030204" pitchFamily="34" charset="0"/>
              </a:rPr>
              <a:t> in Future Studies)  </a:t>
            </a:r>
            <a:endParaRPr lang="uk-UA" sz="2000" i="1" kern="0" cap="smal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512" y="2015613"/>
            <a:ext cx="8457654" cy="2428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7443018" y="2771130"/>
            <a:ext cx="353717" cy="738792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7476025" y="3678024"/>
            <a:ext cx="360040" cy="216024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526890" y="2202426"/>
            <a:ext cx="1488710" cy="247709"/>
          </a:xfrm>
          <a:prstGeom prst="rect">
            <a:avLst/>
          </a:prstGeom>
          <a:noFill/>
          <a:ln w="2540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 rot="16200000">
            <a:off x="-393930" y="3553680"/>
            <a:ext cx="1350893" cy="248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000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cs typeface="+mn-cs"/>
              </a:rPr>
              <a:t>CE-IVD </a:t>
            </a:r>
            <a:r>
              <a:rPr lang="en-GB" sz="1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cs typeface="+mn-cs"/>
              </a:rPr>
              <a:t>marked </a:t>
            </a:r>
            <a:endParaRPr lang="en-US" sz="1000" b="1" dirty="0">
              <a:solidFill>
                <a:srgbClr val="000000">
                  <a:lumMod val="75000"/>
                  <a:lumOff val="25000"/>
                </a:srgbClr>
              </a:solidFill>
              <a:latin typeface="Arial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68703" y="6173290"/>
            <a:ext cx="7155402" cy="246221"/>
          </a:xfrm>
          <a:prstGeom prst="rect">
            <a:avLst/>
          </a:prstGeom>
        </p:spPr>
        <p:txBody>
          <a:bodyPr wrap="square" lIns="91440" tIns="45720" rIns="91440" bIns="45720" rtlCol="0">
            <a:spAutoFit/>
          </a:bodyPr>
          <a:lstStyle/>
          <a:p>
            <a:pPr algn="r"/>
            <a:r>
              <a:rPr lang="en-GB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Shipitsyna</a:t>
            </a:r>
            <a:r>
              <a:rPr lang="en-GB" sz="1000" dirty="0">
                <a:latin typeface="Calibri" panose="020F0502020204030204" pitchFamily="34" charset="0"/>
                <a:cs typeface="Calibri" panose="020F0502020204030204" pitchFamily="34" charset="0"/>
              </a:rPr>
              <a:t> et al., 2009; </a:t>
            </a:r>
            <a:r>
              <a:rPr lang="en-GB" sz="1000" dirty="0" smtClean="0">
                <a:latin typeface="Calibri" panose="020F0502020204030204" pitchFamily="34" charset="0"/>
                <a:cs typeface="Calibri" panose="020F0502020204030204" pitchFamily="34" charset="0"/>
              </a:rPr>
              <a:t>2012</a:t>
            </a:r>
            <a:endParaRPr lang="en-GB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29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686476" y="6248400"/>
            <a:ext cx="1768244" cy="457200"/>
          </a:xfrm>
        </p:spPr>
        <p:txBody>
          <a:bodyPr/>
          <a:lstStyle/>
          <a:p>
            <a:pPr algn="ctr"/>
            <a:fld id="{DB39BAE5-AB69-4BED-BD2E-F9A1DED5B669}" type="slidenum">
              <a:rPr lang="sv-SE" smtClean="0">
                <a:latin typeface="Calibri" panose="020F0502020204030204" pitchFamily="34" charset="0"/>
                <a:cs typeface="Calibri" panose="020F0502020204030204" pitchFamily="34" charset="0"/>
              </a:rPr>
              <a:pPr algn="ctr"/>
              <a:t>36</a:t>
            </a:fld>
            <a:endParaRPr lang="sv-S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203201" y="1"/>
            <a:ext cx="8697382" cy="69214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ts val="4200"/>
              </a:lnSpc>
              <a:spcBef>
                <a:spcPct val="0"/>
              </a:spcBef>
              <a:buNone/>
              <a:defRPr sz="40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GB" sz="3600" b="0" cap="small" dirty="0" smtClean="0">
                <a:solidFill>
                  <a:srgbClr val="1F1F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Call for Actions (and Research Opportunities)</a:t>
            </a:r>
          </a:p>
        </p:txBody>
      </p:sp>
      <p:sp>
        <p:nvSpPr>
          <p:cNvPr id="10" name="Content Placeholder 4"/>
          <p:cNvSpPr txBox="1">
            <a:spLocks/>
          </p:cNvSpPr>
          <p:nvPr/>
        </p:nvSpPr>
        <p:spPr bwMode="auto">
          <a:xfrm>
            <a:off x="432622" y="1119221"/>
            <a:ext cx="8790039" cy="493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  <a:noAutofit/>
          </a:bodyPr>
          <a:lstStyle>
            <a:lvl1pPr marL="342911" indent="-342911" algn="l" defTabSz="91432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699" indent="-285704" algn="l" defTabSz="91432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2817" indent="-228497" algn="l" defTabSz="91432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599812" indent="-228497" algn="l" defTabSz="91432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137" indent="-228497" algn="l" defTabSz="91432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152372" indent="-228497" algn="l" defTabSz="914320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247607" indent="-228497" algn="l" defTabSz="914320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2342841" indent="-228497" algn="l" defTabSz="914320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2438076" indent="-228497" algn="l" defTabSz="914320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150000"/>
              </a:lnSpc>
            </a:pPr>
            <a:r>
              <a:rPr lang="en-GB" sz="2200" kern="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More pluralistic health systems in </a:t>
            </a:r>
            <a:r>
              <a:rPr lang="en-GB" sz="2200" b="1" kern="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transition </a:t>
            </a:r>
            <a:r>
              <a:rPr lang="en-GB" sz="2200" kern="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(funding/management) </a:t>
            </a:r>
          </a:p>
          <a:p>
            <a:pPr>
              <a:lnSpc>
                <a:spcPct val="150000"/>
              </a:lnSpc>
            </a:pPr>
            <a:r>
              <a:rPr lang="en-GB" sz="2200" kern="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STI </a:t>
            </a:r>
            <a:r>
              <a:rPr lang="en-GB" sz="2200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incidence rates: </a:t>
            </a:r>
            <a:r>
              <a:rPr lang="en-GB" sz="2200" b="1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decreased bacterial</a:t>
            </a:r>
            <a:r>
              <a:rPr lang="en-GB" sz="2200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vs increased </a:t>
            </a:r>
            <a:r>
              <a:rPr lang="en-GB" sz="2200" kern="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viral </a:t>
            </a:r>
          </a:p>
          <a:p>
            <a:pPr>
              <a:lnSpc>
                <a:spcPct val="150000"/>
              </a:lnSpc>
            </a:pPr>
            <a:r>
              <a:rPr lang="en-GB" sz="2200" dirty="0">
                <a:solidFill>
                  <a:prstClr val="black"/>
                </a:solidFill>
                <a:latin typeface="Calibri"/>
              </a:rPr>
              <a:t>HIV </a:t>
            </a:r>
            <a:r>
              <a:rPr lang="en-GB" sz="2200" b="1" dirty="0">
                <a:solidFill>
                  <a:prstClr val="black"/>
                </a:solidFill>
                <a:latin typeface="Calibri"/>
              </a:rPr>
              <a:t>expanding</a:t>
            </a:r>
            <a:r>
              <a:rPr lang="en-GB" sz="2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GB" sz="2200" dirty="0" smtClean="0">
                <a:solidFill>
                  <a:prstClr val="black"/>
                </a:solidFill>
                <a:latin typeface="Calibri"/>
              </a:rPr>
              <a:t>epidemic</a:t>
            </a:r>
            <a:endParaRPr lang="en-GB" sz="2200" kern="0" dirty="0" smtClean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200" b="1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Suboptimal </a:t>
            </a:r>
            <a:r>
              <a:rPr lang="en-GB" sz="2200" b="1" kern="0" dirty="0">
                <a:latin typeface="Calibri" panose="020F0502020204030204" pitchFamily="34" charset="0"/>
                <a:cs typeface="Calibri" panose="020F0502020204030204" pitchFamily="34" charset="0"/>
              </a:rPr>
              <a:t>reporting</a:t>
            </a:r>
            <a:r>
              <a:rPr lang="en-GB" sz="2200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2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systems: real numbers remain unclear</a:t>
            </a:r>
            <a:endParaRPr lang="en-GB" sz="22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200" dirty="0">
                <a:latin typeface="Calibri"/>
              </a:rPr>
              <a:t>No data on high-risk </a:t>
            </a:r>
            <a:r>
              <a:rPr lang="en-GB" sz="2200" dirty="0" smtClean="0">
                <a:latin typeface="Calibri"/>
              </a:rPr>
              <a:t>populations </a:t>
            </a:r>
            <a:r>
              <a:rPr lang="en-GB" sz="2200" dirty="0">
                <a:latin typeface="Calibri"/>
              </a:rPr>
              <a:t>(e.g. increasing MSM </a:t>
            </a:r>
            <a:r>
              <a:rPr lang="en-GB" sz="2200" b="1" dirty="0">
                <a:latin typeface="Calibri"/>
              </a:rPr>
              <a:t>stigma</a:t>
            </a:r>
            <a:r>
              <a:rPr lang="en-GB" sz="2200" dirty="0" smtClean="0">
                <a:latin typeface="Calibri"/>
              </a:rPr>
              <a:t>)</a:t>
            </a:r>
            <a:endParaRPr lang="en-GB" sz="2200" kern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200" b="1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Improved diagnostics </a:t>
            </a:r>
            <a:r>
              <a:rPr lang="en-GB" sz="22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(in most countries</a:t>
            </a:r>
            <a:r>
              <a:rPr lang="en-GB" sz="2200" kern="0" dirty="0">
                <a:latin typeface="Calibri" panose="020F0502020204030204" pitchFamily="34" charset="0"/>
                <a:cs typeface="Calibri" panose="020F0502020204030204" pitchFamily="34" charset="0"/>
              </a:rPr>
              <a:t>) of STIs</a:t>
            </a:r>
            <a:endParaRPr lang="en-GB" sz="2200" dirty="0" smtClean="0">
              <a:latin typeface="Calibri"/>
            </a:endParaRPr>
          </a:p>
          <a:p>
            <a:pPr marL="0" indent="0">
              <a:buNone/>
            </a:pPr>
            <a:r>
              <a:rPr lang="en-GB" sz="2000" dirty="0" smtClean="0">
                <a:latin typeface="Calibri"/>
              </a:rPr>
              <a:t>	- Local manufacturers and lab chains </a:t>
            </a:r>
            <a:r>
              <a:rPr lang="en-GB" sz="2000" dirty="0" smtClean="0">
                <a:latin typeface="Calibri"/>
              </a:rPr>
              <a:t>(</a:t>
            </a:r>
            <a:r>
              <a:rPr lang="en-GB" sz="2000" dirty="0" smtClean="0">
                <a:latin typeface="Calibri"/>
              </a:rPr>
              <a:t>dominating the </a:t>
            </a:r>
            <a:r>
              <a:rPr lang="en-GB" sz="2000" dirty="0" smtClean="0">
                <a:latin typeface="Calibri"/>
              </a:rPr>
              <a:t>market*)</a:t>
            </a:r>
            <a:endParaRPr lang="en-GB" sz="2000" dirty="0" smtClean="0">
              <a:latin typeface="Calibri"/>
            </a:endParaRPr>
          </a:p>
          <a:p>
            <a:pPr>
              <a:lnSpc>
                <a:spcPct val="150000"/>
              </a:lnSpc>
            </a:pPr>
            <a:r>
              <a:rPr lang="en-GB" sz="22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Still easy </a:t>
            </a:r>
            <a:r>
              <a:rPr lang="en-GB" sz="2200" b="1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access to antibiotics</a:t>
            </a:r>
            <a:r>
              <a:rPr lang="en-GB" sz="22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200" b="1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suboptimal treatment</a:t>
            </a:r>
            <a:r>
              <a:rPr lang="en-GB" sz="22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of HIV+ </a:t>
            </a:r>
          </a:p>
          <a:p>
            <a:pPr>
              <a:lnSpc>
                <a:spcPct val="150000"/>
              </a:lnSpc>
            </a:pPr>
            <a:r>
              <a:rPr lang="en-GB" sz="22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(If </a:t>
            </a:r>
            <a:r>
              <a:rPr lang="en-GB" sz="2200" kern="0" dirty="0">
                <a:latin typeface="Calibri" panose="020F0502020204030204" pitchFamily="34" charset="0"/>
                <a:cs typeface="Calibri" panose="020F0502020204030204" pitchFamily="34" charset="0"/>
              </a:rPr>
              <a:t>any, except pharma-driven) </a:t>
            </a:r>
            <a:r>
              <a:rPr lang="en-GB" sz="2200" b="1" kern="0" dirty="0"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GB" sz="2200" b="1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imited international collaboration</a:t>
            </a:r>
            <a:endParaRPr lang="en-GB" sz="2200" b="1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 bwMode="auto">
          <a:xfrm>
            <a:off x="1361773" y="759646"/>
            <a:ext cx="6400800" cy="418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3092D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F1F99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F1F99"/>
                </a:solidFill>
                <a:latin typeface="Tahoma" pitchFamily="34" charset="0"/>
                <a:cs typeface="Tahoma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F1F99"/>
                </a:solidFill>
                <a:latin typeface="Tahoma" pitchFamily="34" charset="0"/>
                <a:cs typeface="Tahoma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F1F99"/>
                </a:solidFill>
                <a:latin typeface="Tahoma" pitchFamily="34" charset="0"/>
                <a:cs typeface="Tahoma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F1F99"/>
                </a:solidFill>
                <a:latin typeface="Tahoma" pitchFamily="34" charset="0"/>
                <a:cs typeface="Tahom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r>
              <a:rPr lang="en-GB" sz="2000" cap="small" dirty="0" smtClean="0">
                <a:latin typeface="Calibri" panose="020F0502020204030204" pitchFamily="34" charset="0"/>
                <a:cs typeface="Calibri" panose="020F0502020204030204" pitchFamily="34" charset="0"/>
              </a:rPr>
              <a:t>Present Days (2000’s) </a:t>
            </a:r>
            <a:endParaRPr lang="uk-UA" sz="2000" i="1" kern="0" cap="smal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457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"/>
          <p:cNvSpPr txBox="1">
            <a:spLocks/>
          </p:cNvSpPr>
          <p:nvPr/>
        </p:nvSpPr>
        <p:spPr bwMode="auto">
          <a:xfrm>
            <a:off x="1442720" y="1930400"/>
            <a:ext cx="7457440" cy="833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3092D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F1F99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F1F99"/>
                </a:solidFill>
                <a:latin typeface="Tahoma" pitchFamily="34" charset="0"/>
                <a:cs typeface="Tahoma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F1F99"/>
                </a:solidFill>
                <a:latin typeface="Tahoma" pitchFamily="34" charset="0"/>
                <a:cs typeface="Tahoma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F1F99"/>
                </a:solidFill>
                <a:latin typeface="Tahoma" pitchFamily="34" charset="0"/>
                <a:cs typeface="Tahoma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F1F99"/>
                </a:solidFill>
                <a:latin typeface="Tahoma" pitchFamily="34" charset="0"/>
                <a:cs typeface="Tahom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altLang="en-US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715352" y="6248400"/>
            <a:ext cx="1739368" cy="457200"/>
          </a:xfrm>
        </p:spPr>
        <p:txBody>
          <a:bodyPr/>
          <a:lstStyle/>
          <a:p>
            <a:pPr algn="ctr"/>
            <a:fld id="{DB39BAE5-AB69-4BED-BD2E-F9A1DED5B669}" type="slidenum">
              <a:rPr lang="sv-SE" smtClean="0">
                <a:latin typeface="Calibri" panose="020F0502020204030204" pitchFamily="34" charset="0"/>
                <a:cs typeface="Calibri" panose="020F0502020204030204" pitchFamily="34" charset="0"/>
              </a:rPr>
              <a:pPr algn="ctr"/>
              <a:t>37</a:t>
            </a:fld>
            <a:endParaRPr lang="sv-S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1632155" y="3003087"/>
            <a:ext cx="7357839" cy="2293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3092D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F1F99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F1F99"/>
                </a:solidFill>
                <a:latin typeface="Tahoma" pitchFamily="34" charset="0"/>
                <a:cs typeface="Tahoma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F1F99"/>
                </a:solidFill>
                <a:latin typeface="Tahoma" pitchFamily="34" charset="0"/>
                <a:cs typeface="Tahoma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F1F99"/>
                </a:solidFill>
                <a:latin typeface="Tahoma" pitchFamily="34" charset="0"/>
                <a:cs typeface="Tahoma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F1F99"/>
                </a:solidFill>
                <a:latin typeface="Tahoma" pitchFamily="34" charset="0"/>
                <a:cs typeface="Tahom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 kern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Changing Paradigms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 kern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Ensuring Failsafe Solutions 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 kern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Promoting National Champions </a:t>
            </a:r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1081547" y="19254"/>
            <a:ext cx="6843253" cy="264801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ts val="4200"/>
              </a:lnSpc>
              <a:spcBef>
                <a:spcPct val="0"/>
              </a:spcBef>
              <a:buNone/>
              <a:defRPr sz="40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GB" sz="3600" b="0" u="sng" cap="small" dirty="0" smtClean="0">
                <a:solidFill>
                  <a:srgbClr val="1F1F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Summary</a:t>
            </a:r>
            <a:r>
              <a:rPr lang="en-GB" sz="3600" b="0" cap="small" dirty="0" smtClean="0">
                <a:solidFill>
                  <a:srgbClr val="1F1F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algn="ctr">
              <a:lnSpc>
                <a:spcPct val="100000"/>
              </a:lnSpc>
            </a:pPr>
            <a:r>
              <a:rPr lang="en-GB" sz="3600" b="0" cap="small" dirty="0" smtClean="0">
                <a:solidFill>
                  <a:srgbClr val="1F1F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Can Be Seen as </a:t>
            </a:r>
            <a:r>
              <a:rPr lang="en-GB" sz="3600" b="0" cap="small" dirty="0">
                <a:solidFill>
                  <a:srgbClr val="1F1F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Challenges and Opportunities </a:t>
            </a:r>
            <a:r>
              <a:rPr lang="en-GB" sz="3600" b="0" cap="small" dirty="0" smtClean="0">
                <a:solidFill>
                  <a:srgbClr val="1F1F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Programmes on STIs </a:t>
            </a:r>
            <a:r>
              <a:rPr lang="en-GB" sz="3600" b="0" cap="small" dirty="0">
                <a:solidFill>
                  <a:srgbClr val="1F1F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Eastern Europe</a:t>
            </a:r>
            <a:r>
              <a:rPr lang="en-GB" sz="3600" b="0" cap="small" dirty="0" smtClean="0">
                <a:solidFill>
                  <a:srgbClr val="1F1F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7997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28353" y="3241874"/>
            <a:ext cx="68432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GB" altLang="en-US" sz="2400" dirty="0" smtClean="0">
                <a:solidFill>
                  <a:srgbClr val="1F1F99"/>
                </a:solidFill>
                <a:latin typeface="Calibri" panose="020F0502020204030204" pitchFamily="34" charset="0"/>
                <a:ea typeface="ＭＳ Ｐゴシック" pitchFamily="1" charset="-128"/>
                <a:cs typeface="Calibri" panose="020F0502020204030204" pitchFamily="34" charset="0"/>
              </a:rPr>
              <a:t>21.07.2018</a:t>
            </a:r>
          </a:p>
          <a:p>
            <a:pPr lvl="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GB" altLang="en-US" sz="2400" dirty="0" smtClean="0">
                <a:solidFill>
                  <a:srgbClr val="1F1F99"/>
                </a:solidFill>
                <a:latin typeface="Calibri" panose="020F0502020204030204" pitchFamily="34" charset="0"/>
                <a:ea typeface="ＭＳ Ｐゴシック" pitchFamily="1" charset="-128"/>
                <a:cs typeface="Calibri" panose="020F0502020204030204" pitchFamily="34" charset="0"/>
              </a:rPr>
              <a:t>Amsterdam, </a:t>
            </a:r>
            <a:r>
              <a:rPr lang="en-GB" altLang="en-US" sz="2400" dirty="0">
                <a:solidFill>
                  <a:srgbClr val="1F1F99"/>
                </a:solidFill>
                <a:latin typeface="Calibri" panose="020F0502020204030204" pitchFamily="34" charset="0"/>
                <a:ea typeface="ＭＳ Ｐゴシック" pitchFamily="1" charset="-128"/>
                <a:cs typeface="Calibri" panose="020F0502020204030204" pitchFamily="34" charset="0"/>
              </a:rPr>
              <a:t>t</a:t>
            </a:r>
            <a:r>
              <a:rPr lang="en-GB" altLang="en-US" sz="2400" dirty="0" smtClean="0">
                <a:solidFill>
                  <a:srgbClr val="1F1F99"/>
                </a:solidFill>
                <a:latin typeface="Calibri" panose="020F0502020204030204" pitchFamily="34" charset="0"/>
                <a:ea typeface="ＭＳ Ｐゴシック" pitchFamily="1" charset="-128"/>
                <a:cs typeface="Calibri" panose="020F0502020204030204" pitchFamily="34" charset="0"/>
              </a:rPr>
              <a:t>he Netherlands</a:t>
            </a:r>
            <a:endParaRPr lang="en-GB" altLang="en-US" sz="2400" dirty="0">
              <a:solidFill>
                <a:srgbClr val="1F1F99"/>
              </a:solidFill>
              <a:latin typeface="Calibri" panose="020F0502020204030204" pitchFamily="34" charset="0"/>
              <a:ea typeface="ＭＳ Ｐゴシック" pitchFamily="1" charset="-128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477" y="55696"/>
            <a:ext cx="3569110" cy="3573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368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9763" y="1082857"/>
            <a:ext cx="4640820" cy="300060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686476" y="6248400"/>
            <a:ext cx="1768244" cy="457200"/>
          </a:xfrm>
        </p:spPr>
        <p:txBody>
          <a:bodyPr/>
          <a:lstStyle/>
          <a:p>
            <a:pPr algn="ctr"/>
            <a:fld id="{DB39BAE5-AB69-4BED-BD2E-F9A1DED5B669}" type="slidenum">
              <a:rPr lang="sv-SE" smtClean="0">
                <a:latin typeface="Calibri" panose="020F0502020204030204" pitchFamily="34" charset="0"/>
                <a:cs typeface="Calibri" panose="020F0502020204030204" pitchFamily="34" charset="0"/>
              </a:rPr>
              <a:pPr algn="ctr"/>
              <a:t>4</a:t>
            </a:fld>
            <a:endParaRPr lang="sv-S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203201" y="1"/>
            <a:ext cx="8697382" cy="69214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ts val="4200"/>
              </a:lnSpc>
              <a:spcBef>
                <a:spcPct val="0"/>
              </a:spcBef>
              <a:buNone/>
              <a:defRPr sz="40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GB" sz="3600" b="0" cap="small" dirty="0" smtClean="0">
                <a:solidFill>
                  <a:srgbClr val="1F1F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STIs: Global Public Health Problem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868703" y="6159111"/>
            <a:ext cx="7155402" cy="400110"/>
          </a:xfrm>
          <a:prstGeom prst="rect">
            <a:avLst/>
          </a:prstGeom>
        </p:spPr>
        <p:txBody>
          <a:bodyPr wrap="square" lIns="91440" tIns="45720" rIns="91440" bIns="45720" rtlCol="0">
            <a:spAutoFit/>
          </a:bodyPr>
          <a:lstStyle/>
          <a:p>
            <a:pPr algn="r"/>
            <a:r>
              <a:rPr lang="en-GB" sz="1000" dirty="0" smtClean="0"/>
              <a:t>WHO Report 2015 on global STI surveillance; WHO STIs 2016-2021;  </a:t>
            </a:r>
          </a:p>
          <a:p>
            <a:pPr algn="r"/>
            <a:r>
              <a:rPr lang="en-GB" sz="1000" dirty="0" smtClean="0"/>
              <a:t>Newman et al., </a:t>
            </a:r>
            <a:r>
              <a:rPr lang="en-GB" sz="1000" dirty="0" err="1" smtClean="0"/>
              <a:t>PLoS</a:t>
            </a:r>
            <a:r>
              <a:rPr lang="en-GB" sz="1000" dirty="0" smtClean="0"/>
              <a:t> One 2015</a:t>
            </a:r>
            <a:endParaRPr lang="en-GB" sz="1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829" y="3074918"/>
            <a:ext cx="4311506" cy="1859730"/>
          </a:xfrm>
          <a:prstGeom prst="rect">
            <a:avLst/>
          </a:prstGeom>
        </p:spPr>
      </p:pic>
      <p:sp>
        <p:nvSpPr>
          <p:cNvPr id="19" name="Заголовок 1"/>
          <p:cNvSpPr txBox="1">
            <a:spLocks/>
          </p:cNvSpPr>
          <p:nvPr/>
        </p:nvSpPr>
        <p:spPr bwMode="auto">
          <a:xfrm>
            <a:off x="1376522" y="666238"/>
            <a:ext cx="6400800" cy="418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3092D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F1F99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F1F99"/>
                </a:solidFill>
                <a:latin typeface="Tahoma" pitchFamily="34" charset="0"/>
                <a:cs typeface="Tahoma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F1F99"/>
                </a:solidFill>
                <a:latin typeface="Tahoma" pitchFamily="34" charset="0"/>
                <a:cs typeface="Tahoma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F1F99"/>
                </a:solidFill>
                <a:latin typeface="Tahoma" pitchFamily="34" charset="0"/>
                <a:cs typeface="Tahoma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F1F99"/>
                </a:solidFill>
                <a:latin typeface="Tahoma" pitchFamily="34" charset="0"/>
                <a:cs typeface="Tahom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r>
              <a:rPr lang="en-GB" sz="2000" cap="small" dirty="0" smtClean="0">
                <a:latin typeface="Calibri" panose="020F0502020204030204" pitchFamily="34" charset="0"/>
                <a:cs typeface="Calibri" panose="020F0502020204030204" pitchFamily="34" charset="0"/>
              </a:rPr>
              <a:t>Global Estimates of New Cases of Curable Diseases in 2012</a:t>
            </a:r>
            <a:endParaRPr lang="uk-UA" sz="2000" i="1" kern="0" cap="smal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811" y="1374091"/>
            <a:ext cx="1000476" cy="1412186"/>
          </a:xfrm>
          <a:prstGeom prst="rect">
            <a:avLst/>
          </a:prstGeom>
        </p:spPr>
      </p:pic>
      <p:sp>
        <p:nvSpPr>
          <p:cNvPr id="20" name="Заголовок 1"/>
          <p:cNvSpPr txBox="1">
            <a:spLocks/>
          </p:cNvSpPr>
          <p:nvPr/>
        </p:nvSpPr>
        <p:spPr bwMode="auto">
          <a:xfrm>
            <a:off x="373624" y="4981720"/>
            <a:ext cx="8709473" cy="105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3092D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F1F99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F1F99"/>
                </a:solidFill>
                <a:latin typeface="Tahoma" pitchFamily="34" charset="0"/>
                <a:cs typeface="Tahoma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F1F99"/>
                </a:solidFill>
                <a:latin typeface="Tahoma" pitchFamily="34" charset="0"/>
                <a:cs typeface="Tahoma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F1F99"/>
                </a:solidFill>
                <a:latin typeface="Tahoma" pitchFamily="34" charset="0"/>
                <a:cs typeface="Tahoma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F1F99"/>
                </a:solidFill>
                <a:latin typeface="Tahoma" pitchFamily="34" charset="0"/>
                <a:cs typeface="Tahom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Four </a:t>
            </a:r>
            <a:r>
              <a:rPr lang="en-GB" alt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curable </a:t>
            </a:r>
            <a:r>
              <a:rPr lang="en-GB" altLang="en-US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STIs: </a:t>
            </a:r>
          </a:p>
          <a:p>
            <a:pPr marL="800100" lvl="1" indent="-342900" algn="l">
              <a:buFontTx/>
              <a:buChar char="-"/>
            </a:pPr>
            <a:r>
              <a:rPr lang="en-GB" altLang="en-US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estimated 1 </a:t>
            </a:r>
            <a:r>
              <a:rPr lang="en-GB" altLang="en-US" sz="20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mln</a:t>
            </a:r>
            <a:r>
              <a:rPr lang="en-GB" altLang="en-US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 </a:t>
            </a:r>
            <a:r>
              <a:rPr lang="en-GB" altLang="en-US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infections/day (</a:t>
            </a:r>
            <a:r>
              <a:rPr lang="pl-PL" altLang="en-US" sz="2000" i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pl-PL" altLang="en-US" sz="20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trachomatis</a:t>
            </a:r>
            <a:r>
              <a:rPr lang="pl-PL" alt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en-US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  <a:r>
              <a:rPr lang="en-GB" alt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en-US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37%)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71729" y="1363110"/>
            <a:ext cx="995705" cy="141218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42078" y="3884886"/>
            <a:ext cx="2353206" cy="1191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02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686476" y="6248400"/>
            <a:ext cx="1768244" cy="457200"/>
          </a:xfrm>
        </p:spPr>
        <p:txBody>
          <a:bodyPr/>
          <a:lstStyle/>
          <a:p>
            <a:pPr algn="ctr"/>
            <a:fld id="{DB39BAE5-AB69-4BED-BD2E-F9A1DED5B669}" type="slidenum">
              <a:rPr lang="sv-SE" smtClean="0">
                <a:latin typeface="Calibri" panose="020F0502020204030204" pitchFamily="34" charset="0"/>
                <a:cs typeface="Calibri" panose="020F0502020204030204" pitchFamily="34" charset="0"/>
              </a:rPr>
              <a:pPr algn="ctr"/>
              <a:t>5</a:t>
            </a:fld>
            <a:endParaRPr lang="sv-S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222865" y="1"/>
            <a:ext cx="8697382" cy="69214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ts val="4200"/>
              </a:lnSpc>
              <a:spcBef>
                <a:spcPct val="0"/>
              </a:spcBef>
              <a:buNone/>
              <a:defRPr sz="40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GB" sz="3600" b="0" cap="small" dirty="0" smtClean="0">
                <a:solidFill>
                  <a:srgbClr val="1F1F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Estimated Incidence of Four Curable STIs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823" y="1084805"/>
            <a:ext cx="8599760" cy="47740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68703" y="6159111"/>
            <a:ext cx="7155402" cy="246221"/>
          </a:xfrm>
          <a:prstGeom prst="rect">
            <a:avLst/>
          </a:prstGeom>
        </p:spPr>
        <p:txBody>
          <a:bodyPr wrap="square" lIns="91440" tIns="45720" rIns="91440" bIns="45720" rtlCol="0">
            <a:spAutoFit/>
          </a:bodyPr>
          <a:lstStyle/>
          <a:p>
            <a:pPr algn="r"/>
            <a:r>
              <a:rPr lang="en-GB" sz="1000" dirty="0" smtClean="0"/>
              <a:t>WHO Sexually Transmitted Infections 2016-2021</a:t>
            </a:r>
            <a:endParaRPr lang="en-GB" sz="1000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1376522" y="666238"/>
            <a:ext cx="6400800" cy="418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3092D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F1F99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F1F99"/>
                </a:solidFill>
                <a:latin typeface="Tahoma" pitchFamily="34" charset="0"/>
                <a:cs typeface="Tahoma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F1F99"/>
                </a:solidFill>
                <a:latin typeface="Tahoma" pitchFamily="34" charset="0"/>
                <a:cs typeface="Tahoma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F1F99"/>
                </a:solidFill>
                <a:latin typeface="Tahoma" pitchFamily="34" charset="0"/>
                <a:cs typeface="Tahoma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F1F99"/>
                </a:solidFill>
                <a:latin typeface="Tahoma" pitchFamily="34" charset="0"/>
                <a:cs typeface="Tahom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r>
              <a:rPr lang="en-GB" sz="2000" cap="small" dirty="0" smtClean="0">
                <a:latin typeface="Calibri" panose="020F0502020204030204" pitchFamily="34" charset="0"/>
                <a:cs typeface="Calibri" panose="020F0502020204030204" pitchFamily="34" charset="0"/>
              </a:rPr>
              <a:t>By WHO Region and Sex, 2012</a:t>
            </a:r>
            <a:endParaRPr lang="uk-UA" sz="2000" i="1" kern="0" cap="smal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917310" y="4738795"/>
            <a:ext cx="1156135" cy="1022909"/>
          </a:xfrm>
          <a:prstGeom prst="ellipse">
            <a:avLst/>
          </a:prstGeom>
          <a:noFill/>
          <a:ln w="25400">
            <a:solidFill>
              <a:srgbClr val="1F1F99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1729" y="1363110"/>
            <a:ext cx="995705" cy="141218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0543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686476" y="6248400"/>
            <a:ext cx="1768244" cy="457200"/>
          </a:xfrm>
        </p:spPr>
        <p:txBody>
          <a:bodyPr/>
          <a:lstStyle/>
          <a:p>
            <a:pPr algn="ctr"/>
            <a:fld id="{DB39BAE5-AB69-4BED-BD2E-F9A1DED5B669}" type="slidenum">
              <a:rPr lang="sv-SE" smtClean="0">
                <a:latin typeface="Calibri" panose="020F0502020204030204" pitchFamily="34" charset="0"/>
                <a:cs typeface="Calibri" panose="020F0502020204030204" pitchFamily="34" charset="0"/>
              </a:rPr>
              <a:pPr algn="ctr"/>
              <a:t>6</a:t>
            </a:fld>
            <a:endParaRPr lang="sv-S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235285" y="1837119"/>
            <a:ext cx="8697382" cy="207715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ts val="4200"/>
              </a:lnSpc>
              <a:spcBef>
                <a:spcPct val="0"/>
              </a:spcBef>
              <a:buNone/>
              <a:defRPr sz="40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GB" sz="3600" b="0" cap="small" dirty="0">
                <a:solidFill>
                  <a:srgbClr val="1F1F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Generalities About “Eastern Europe”</a:t>
            </a:r>
            <a:endParaRPr lang="en-GB" sz="3600" b="0" cap="small" dirty="0" smtClean="0">
              <a:solidFill>
                <a:srgbClr val="1F1F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169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702812" y="6248400"/>
            <a:ext cx="1751908" cy="457200"/>
          </a:xfrm>
        </p:spPr>
        <p:txBody>
          <a:bodyPr/>
          <a:lstStyle/>
          <a:p>
            <a:pPr algn="ctr"/>
            <a:fld id="{DB39BAE5-AB69-4BED-BD2E-F9A1DED5B669}" type="slidenum">
              <a:rPr lang="sv-SE" smtClean="0">
                <a:latin typeface="Calibri" panose="020F0502020204030204" pitchFamily="34" charset="0"/>
                <a:cs typeface="Calibri" panose="020F0502020204030204" pitchFamily="34" charset="0"/>
              </a:rPr>
              <a:pPr algn="ctr"/>
              <a:t>7</a:t>
            </a:fld>
            <a:endParaRPr lang="sv-S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itel 1"/>
          <p:cNvSpPr txBox="1">
            <a:spLocks/>
          </p:cNvSpPr>
          <p:nvPr/>
        </p:nvSpPr>
        <p:spPr>
          <a:xfrm>
            <a:off x="203201" y="-34393"/>
            <a:ext cx="8697382" cy="6621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ts val="4200"/>
              </a:lnSpc>
              <a:spcBef>
                <a:spcPct val="0"/>
              </a:spcBef>
              <a:buNone/>
              <a:defRPr sz="40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GB" sz="3600" b="0" cap="small" dirty="0" smtClean="0">
                <a:solidFill>
                  <a:srgbClr val="1F1F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Eastern Europe?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379" y="1378230"/>
            <a:ext cx="3213351" cy="1939253"/>
          </a:xfrm>
          <a:prstGeom prst="rect">
            <a:avLst/>
          </a:prstGeom>
        </p:spPr>
      </p:pic>
      <p:sp>
        <p:nvSpPr>
          <p:cNvPr id="10" name="Text Placeholder 2"/>
          <p:cNvSpPr txBox="1">
            <a:spLocks/>
          </p:cNvSpPr>
          <p:nvPr/>
        </p:nvSpPr>
        <p:spPr bwMode="auto">
          <a:xfrm>
            <a:off x="72592" y="1009274"/>
            <a:ext cx="3575298" cy="505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None/>
              <a:defRPr sz="3200">
                <a:solidFill>
                  <a:srgbClr val="1F1F99"/>
                </a:solidFill>
                <a:latin typeface="+mn-lt"/>
                <a:ea typeface="+mn-ea"/>
                <a:cs typeface="+mn-cs"/>
              </a:defRPr>
            </a:lvl1pPr>
            <a:lvl2pPr marL="95235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None/>
              <a:defRPr sz="2800">
                <a:solidFill>
                  <a:srgbClr val="1F1F99"/>
                </a:solidFill>
                <a:latin typeface="+mn-lt"/>
                <a:cs typeface="+mn-cs"/>
              </a:defRPr>
            </a:lvl2pPr>
            <a:lvl3pPr marL="19047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None/>
              <a:defRPr sz="2400">
                <a:solidFill>
                  <a:srgbClr val="1F1F99"/>
                </a:solidFill>
                <a:latin typeface="+mn-lt"/>
                <a:cs typeface="+mn-cs"/>
              </a:defRPr>
            </a:lvl3pPr>
            <a:lvl4pPr marL="285704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None/>
              <a:defRPr sz="2000">
                <a:solidFill>
                  <a:srgbClr val="1F1F99"/>
                </a:solidFill>
                <a:latin typeface="+mn-lt"/>
                <a:cs typeface="+mn-cs"/>
              </a:defRPr>
            </a:lvl4pPr>
            <a:lvl5pPr marL="380939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None/>
              <a:defRPr sz="2000">
                <a:solidFill>
                  <a:srgbClr val="1F1F99"/>
                </a:solidFill>
                <a:latin typeface="+mn-lt"/>
                <a:cs typeface="+mn-cs"/>
              </a:defRPr>
            </a:lvl5pPr>
            <a:lvl6pPr marL="476174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571409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666643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761878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lnSpc>
                <a:spcPct val="150000"/>
              </a:lnSpc>
              <a:buClr>
                <a:srgbClr val="1F1F99"/>
              </a:buClr>
            </a:pPr>
            <a:r>
              <a:rPr lang="en-GB" sz="1600" kern="0" cap="small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GB" sz="1600" kern="0" cap="small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 Regional Eastern European </a:t>
            </a:r>
            <a:r>
              <a:rPr lang="en-GB" sz="1600" kern="0" cap="small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Group</a:t>
            </a:r>
          </a:p>
        </p:txBody>
      </p:sp>
      <p:sp>
        <p:nvSpPr>
          <p:cNvPr id="15" name="Заголовок 1"/>
          <p:cNvSpPr txBox="1">
            <a:spLocks/>
          </p:cNvSpPr>
          <p:nvPr/>
        </p:nvSpPr>
        <p:spPr bwMode="auto">
          <a:xfrm>
            <a:off x="269506" y="586268"/>
            <a:ext cx="8559533" cy="408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3092D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F1F99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F1F99"/>
                </a:solidFill>
                <a:latin typeface="Tahoma" pitchFamily="34" charset="0"/>
                <a:cs typeface="Tahoma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F1F99"/>
                </a:solidFill>
                <a:latin typeface="Tahoma" pitchFamily="34" charset="0"/>
                <a:cs typeface="Tahoma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F1F99"/>
                </a:solidFill>
                <a:latin typeface="Tahoma" pitchFamily="34" charset="0"/>
                <a:cs typeface="Tahoma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F1F99"/>
                </a:solidFill>
                <a:latin typeface="Tahoma" pitchFamily="34" charset="0"/>
                <a:cs typeface="Tahom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r>
              <a:rPr lang="en-GB" sz="2000" kern="0" cap="small" dirty="0" smtClean="0">
                <a:latin typeface="Calibri" panose="020F0502020204030204" pitchFamily="34" charset="0"/>
                <a:cs typeface="Calibri" panose="020F0502020204030204" pitchFamily="34" charset="0"/>
              </a:rPr>
              <a:t>No Standard </a:t>
            </a:r>
            <a:r>
              <a:rPr lang="en-GB" sz="2000" kern="0" cap="small" dirty="0"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n-GB" sz="2000" kern="0" cap="small" dirty="0" smtClean="0">
                <a:latin typeface="Calibri" panose="020F0502020204030204" pitchFamily="34" charset="0"/>
                <a:cs typeface="Calibri" panose="020F0502020204030204" pitchFamily="34" charset="0"/>
              </a:rPr>
              <a:t>or </a:t>
            </a:r>
            <a:r>
              <a:rPr lang="en-GB" sz="2000" kern="0" cap="small" dirty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GB" sz="2000" kern="0" cap="small" dirty="0" smtClean="0">
                <a:latin typeface="Calibri" panose="020F0502020204030204" pitchFamily="34" charset="0"/>
                <a:cs typeface="Calibri" panose="020F0502020204030204" pitchFamily="34" charset="0"/>
              </a:rPr>
              <a:t>Entire UN </a:t>
            </a:r>
            <a:r>
              <a:rPr lang="en-GB" sz="2000" kern="0" cap="small" dirty="0">
                <a:latin typeface="Calibri" panose="020F0502020204030204" pitchFamily="34" charset="0"/>
                <a:cs typeface="Calibri" panose="020F0502020204030204" pitchFamily="34" charset="0"/>
              </a:rPr>
              <a:t>System</a:t>
            </a:r>
            <a:endParaRPr lang="uk-UA" sz="2000" kern="0" cap="smal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 Placeholder 2"/>
          <p:cNvSpPr txBox="1">
            <a:spLocks/>
          </p:cNvSpPr>
          <p:nvPr/>
        </p:nvSpPr>
        <p:spPr bwMode="auto">
          <a:xfrm>
            <a:off x="5176012" y="1072887"/>
            <a:ext cx="3178929" cy="505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None/>
              <a:defRPr sz="3200">
                <a:solidFill>
                  <a:srgbClr val="1F1F99"/>
                </a:solidFill>
                <a:latin typeface="+mn-lt"/>
                <a:ea typeface="+mn-ea"/>
                <a:cs typeface="+mn-cs"/>
              </a:defRPr>
            </a:lvl1pPr>
            <a:lvl2pPr marL="95235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None/>
              <a:defRPr sz="2800">
                <a:solidFill>
                  <a:srgbClr val="1F1F99"/>
                </a:solidFill>
                <a:latin typeface="+mn-lt"/>
                <a:cs typeface="+mn-cs"/>
              </a:defRPr>
            </a:lvl2pPr>
            <a:lvl3pPr marL="19047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None/>
              <a:defRPr sz="2400">
                <a:solidFill>
                  <a:srgbClr val="1F1F99"/>
                </a:solidFill>
                <a:latin typeface="+mn-lt"/>
                <a:cs typeface="+mn-cs"/>
              </a:defRPr>
            </a:lvl3pPr>
            <a:lvl4pPr marL="285704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None/>
              <a:defRPr sz="2000">
                <a:solidFill>
                  <a:srgbClr val="1F1F99"/>
                </a:solidFill>
                <a:latin typeface="+mn-lt"/>
                <a:cs typeface="+mn-cs"/>
              </a:defRPr>
            </a:lvl4pPr>
            <a:lvl5pPr marL="380939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None/>
              <a:defRPr sz="2000">
                <a:solidFill>
                  <a:srgbClr val="1F1F99"/>
                </a:solidFill>
                <a:latin typeface="+mn-lt"/>
                <a:cs typeface="+mn-cs"/>
              </a:defRPr>
            </a:lvl5pPr>
            <a:lvl6pPr marL="476174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571409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666643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761878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lnSpc>
                <a:spcPct val="150000"/>
              </a:lnSpc>
              <a:buClr>
                <a:srgbClr val="1F1F99"/>
              </a:buClr>
            </a:pPr>
            <a:r>
              <a:rPr lang="en-GB" sz="1600" kern="0" cap="small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GB" sz="1600" kern="0" cap="small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 </a:t>
            </a:r>
            <a:r>
              <a:rPr lang="en-GB" sz="1600" kern="0" cap="small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 Division (UNSD)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868703" y="6186031"/>
            <a:ext cx="7155402" cy="246221"/>
          </a:xfrm>
          <a:prstGeom prst="rect">
            <a:avLst/>
          </a:prstGeom>
        </p:spPr>
        <p:txBody>
          <a:bodyPr wrap="square" lIns="91440" tIns="45720" rIns="91440" bIns="45720" rtlCol="0">
            <a:spAutoFit/>
          </a:bodyPr>
          <a:lstStyle/>
          <a:p>
            <a:pPr algn="r"/>
            <a:r>
              <a:rPr sz="1000" dirty="0" smtClean="0">
                <a:latin typeface="Calibri" panose="020F0502020204030204" pitchFamily="34" charset="0"/>
                <a:cs typeface="Calibri" panose="020F0502020204030204" pitchFamily="34" charset="0"/>
              </a:rPr>
              <a:t>Data source: </a:t>
            </a:r>
            <a:r>
              <a:rPr lang="en-GB" sz="1000" dirty="0" smtClean="0">
                <a:latin typeface="Calibri" panose="020F0502020204030204" pitchFamily="34" charset="0"/>
                <a:cs typeface="Calibri" panose="020F0502020204030204" pitchFamily="34" charset="0"/>
              </a:rPr>
              <a:t>unstats.un.org, who.it, euro.who.int</a:t>
            </a:r>
            <a:endParaRPr lang="en-GB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5718" y="1586706"/>
            <a:ext cx="2145169" cy="16474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5852" y="1576545"/>
            <a:ext cx="3178929" cy="1670383"/>
          </a:xfrm>
          <a:prstGeom prst="rect">
            <a:avLst/>
          </a:prstGeom>
        </p:spPr>
      </p:pic>
      <p:sp>
        <p:nvSpPr>
          <p:cNvPr id="27" name="Oval 26"/>
          <p:cNvSpPr/>
          <p:nvPr/>
        </p:nvSpPr>
        <p:spPr>
          <a:xfrm>
            <a:off x="4950685" y="2012377"/>
            <a:ext cx="362995" cy="354904"/>
          </a:xfrm>
          <a:prstGeom prst="ellipse">
            <a:avLst/>
          </a:prstGeom>
          <a:noFill/>
          <a:ln w="15875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61856" y="3676759"/>
            <a:ext cx="3599823" cy="213322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3284" y="4605161"/>
            <a:ext cx="457200" cy="21907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02825" y="5549838"/>
            <a:ext cx="590550" cy="20002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30853" y="5568888"/>
            <a:ext cx="400050" cy="18097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74246" y="5054838"/>
            <a:ext cx="707194" cy="28670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53441" y="3705039"/>
            <a:ext cx="3432998" cy="2134443"/>
          </a:xfrm>
          <a:prstGeom prst="rect">
            <a:avLst/>
          </a:prstGeom>
        </p:spPr>
      </p:pic>
      <p:sp>
        <p:nvSpPr>
          <p:cNvPr id="34" name="Text Placeholder 2"/>
          <p:cNvSpPr txBox="1">
            <a:spLocks/>
          </p:cNvSpPr>
          <p:nvPr/>
        </p:nvSpPr>
        <p:spPr bwMode="auto">
          <a:xfrm>
            <a:off x="3436734" y="3501911"/>
            <a:ext cx="3178929" cy="505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None/>
              <a:defRPr sz="3200">
                <a:solidFill>
                  <a:srgbClr val="1F1F99"/>
                </a:solidFill>
                <a:latin typeface="+mn-lt"/>
                <a:ea typeface="+mn-ea"/>
                <a:cs typeface="+mn-cs"/>
              </a:defRPr>
            </a:lvl1pPr>
            <a:lvl2pPr marL="95235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None/>
              <a:defRPr sz="2800">
                <a:solidFill>
                  <a:srgbClr val="1F1F99"/>
                </a:solidFill>
                <a:latin typeface="+mn-lt"/>
                <a:cs typeface="+mn-cs"/>
              </a:defRPr>
            </a:lvl2pPr>
            <a:lvl3pPr marL="19047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None/>
              <a:defRPr sz="2400">
                <a:solidFill>
                  <a:srgbClr val="1F1F99"/>
                </a:solidFill>
                <a:latin typeface="+mn-lt"/>
                <a:cs typeface="+mn-cs"/>
              </a:defRPr>
            </a:lvl3pPr>
            <a:lvl4pPr marL="285704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None/>
              <a:defRPr sz="2000">
                <a:solidFill>
                  <a:srgbClr val="1F1F99"/>
                </a:solidFill>
                <a:latin typeface="+mn-lt"/>
                <a:cs typeface="+mn-cs"/>
              </a:defRPr>
            </a:lvl4pPr>
            <a:lvl5pPr marL="380939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None/>
              <a:defRPr sz="2000">
                <a:solidFill>
                  <a:srgbClr val="1F1F99"/>
                </a:solidFill>
                <a:latin typeface="+mn-lt"/>
                <a:cs typeface="+mn-cs"/>
              </a:defRPr>
            </a:lvl5pPr>
            <a:lvl6pPr marL="476174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571409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666643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761878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lnSpc>
                <a:spcPct val="150000"/>
              </a:lnSpc>
              <a:buClr>
                <a:srgbClr val="1F1F99"/>
              </a:buClr>
            </a:pPr>
            <a:r>
              <a:rPr lang="en-GB" sz="1600" kern="0" cap="small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WHO Regions</a:t>
            </a:r>
          </a:p>
        </p:txBody>
      </p: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721360" y="3572892"/>
            <a:ext cx="7782561" cy="2356522"/>
          </a:xfrm>
          <a:prstGeom prst="rect">
            <a:avLst/>
          </a:prstGeom>
          <a:noFill/>
          <a:ln w="19050">
            <a:solidFill>
              <a:srgbClr val="C0000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3837677" y="1162850"/>
            <a:ext cx="5225044" cy="2219635"/>
          </a:xfrm>
          <a:prstGeom prst="rect">
            <a:avLst/>
          </a:prstGeom>
          <a:noFill/>
          <a:ln w="19050">
            <a:solidFill>
              <a:srgbClr val="C0000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119117" y="1152690"/>
            <a:ext cx="3583695" cy="2219635"/>
          </a:xfrm>
          <a:prstGeom prst="rect">
            <a:avLst/>
          </a:prstGeom>
          <a:noFill/>
          <a:ln w="19050">
            <a:solidFill>
              <a:srgbClr val="C0000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756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171" y="1192960"/>
            <a:ext cx="3872963" cy="1906373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686476" y="6248400"/>
            <a:ext cx="1768244" cy="457200"/>
          </a:xfrm>
        </p:spPr>
        <p:txBody>
          <a:bodyPr/>
          <a:lstStyle/>
          <a:p>
            <a:pPr algn="ctr"/>
            <a:fld id="{DB39BAE5-AB69-4BED-BD2E-F9A1DED5B669}" type="slidenum">
              <a:rPr lang="sv-SE" smtClean="0">
                <a:latin typeface="Calibri" panose="020F0502020204030204" pitchFamily="34" charset="0"/>
                <a:cs typeface="Calibri" panose="020F0502020204030204" pitchFamily="34" charset="0"/>
              </a:rPr>
              <a:pPr algn="ctr"/>
              <a:t>8</a:t>
            </a:fld>
            <a:endParaRPr lang="sv-S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203201" y="1"/>
            <a:ext cx="8697382" cy="81903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ts val="4200"/>
              </a:lnSpc>
              <a:spcBef>
                <a:spcPct val="0"/>
              </a:spcBef>
              <a:buNone/>
              <a:defRPr sz="40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GB" sz="3600" b="0" cap="small" dirty="0" err="1">
                <a:solidFill>
                  <a:srgbClr val="1F1F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Semashko</a:t>
            </a:r>
            <a:r>
              <a:rPr lang="en-GB" sz="3600" b="0" cap="small" dirty="0">
                <a:solidFill>
                  <a:srgbClr val="1F1F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600" b="0" i="1" cap="small" dirty="0">
                <a:solidFill>
                  <a:srgbClr val="1F1F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vs</a:t>
            </a:r>
            <a:r>
              <a:rPr lang="en-GB" sz="3600" b="0" cap="small" dirty="0">
                <a:solidFill>
                  <a:srgbClr val="1F1F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Beveridge (NHS) Health Systems</a:t>
            </a:r>
            <a:endParaRPr lang="en-GB" sz="3600" b="0" cap="small" dirty="0" smtClean="0">
              <a:solidFill>
                <a:srgbClr val="1F1F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68703" y="5956979"/>
            <a:ext cx="7155402" cy="400110"/>
          </a:xfrm>
          <a:prstGeom prst="rect">
            <a:avLst/>
          </a:prstGeom>
        </p:spPr>
        <p:txBody>
          <a:bodyPr wrap="square" lIns="91440" tIns="45720" rIns="91440" bIns="45720" rtlCol="0">
            <a:spAutoFit/>
          </a:bodyPr>
          <a:lstStyle/>
          <a:p>
            <a:pPr algn="r"/>
            <a:r>
              <a:rPr sz="1000" dirty="0" smtClean="0">
                <a:latin typeface="Calibri" panose="020F0502020204030204" pitchFamily="34" charset="0"/>
                <a:cs typeface="Calibri" panose="020F0502020204030204" pitchFamily="34" charset="0"/>
              </a:rPr>
              <a:t>Data source:</a:t>
            </a:r>
            <a:r>
              <a:rPr lang="en-GB" sz="1000" dirty="0">
                <a:latin typeface="Calibri" panose="020F0502020204030204" pitchFamily="34" charset="0"/>
                <a:cs typeface="Calibri" panose="020F0502020204030204" pitchFamily="34" charset="0"/>
              </a:rPr>
              <a:t> Maree and </a:t>
            </a:r>
            <a:r>
              <a:rPr lang="en-GB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Groenewegen</a:t>
            </a:r>
            <a:r>
              <a:rPr lang="en-GB" sz="1000" dirty="0">
                <a:latin typeface="Calibri" panose="020F0502020204030204" pitchFamily="34" charset="0"/>
                <a:cs typeface="Calibri" panose="020F0502020204030204" pitchFamily="34" charset="0"/>
              </a:rPr>
              <a:t>, NIVEL, </a:t>
            </a:r>
            <a:r>
              <a:rPr lang="en-GB" sz="1000" dirty="0" smtClean="0">
                <a:latin typeface="Calibri" panose="020F0502020204030204" pitchFamily="34" charset="0"/>
                <a:cs typeface="Calibri" panose="020F0502020204030204" pitchFamily="34" charset="0"/>
              </a:rPr>
              <a:t>1997;</a:t>
            </a:r>
            <a:endParaRPr lang="en-GB"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r>
              <a:rPr lang="en-GB" sz="1000" dirty="0" smtClean="0">
                <a:latin typeface="Calibri" panose="020F0502020204030204" pitchFamily="34" charset="0"/>
                <a:cs typeface="Calibri" panose="020F0502020204030204" pitchFamily="34" charset="0"/>
              </a:rPr>
              <a:t>European Observatory on Health Systems and Policies, 2013</a:t>
            </a:r>
            <a:endParaRPr lang="en-GB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 bwMode="auto">
          <a:xfrm>
            <a:off x="1086316" y="774393"/>
            <a:ext cx="2860031" cy="418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3092D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F1F99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F1F99"/>
                </a:solidFill>
                <a:latin typeface="Tahoma" pitchFamily="34" charset="0"/>
                <a:cs typeface="Tahoma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F1F99"/>
                </a:solidFill>
                <a:latin typeface="Tahoma" pitchFamily="34" charset="0"/>
                <a:cs typeface="Tahoma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F1F99"/>
                </a:solidFill>
                <a:latin typeface="Tahoma" pitchFamily="34" charset="0"/>
                <a:cs typeface="Tahoma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F1F99"/>
                </a:solidFill>
                <a:latin typeface="Tahoma" pitchFamily="34" charset="0"/>
                <a:cs typeface="Tahom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r>
              <a:rPr lang="en-GB" sz="2000" cap="small" dirty="0" smtClean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GB" sz="2000" cap="small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Semashko</a:t>
            </a:r>
            <a:r>
              <a:rPr lang="en-GB" sz="2000" cap="small" dirty="0" smtClean="0">
                <a:latin typeface="Calibri" panose="020F0502020204030204" pitchFamily="34" charset="0"/>
                <a:cs typeface="Calibri" panose="020F0502020204030204" pitchFamily="34" charset="0"/>
              </a:rPr>
              <a:t> Model</a:t>
            </a:r>
            <a:endParaRPr lang="uk-UA" sz="2000" i="1" kern="0" cap="smal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 bwMode="auto">
          <a:xfrm>
            <a:off x="83550" y="3108958"/>
            <a:ext cx="4632818" cy="1953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3092D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F1F99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F1F99"/>
                </a:solidFill>
                <a:latin typeface="Tahoma" pitchFamily="34" charset="0"/>
                <a:cs typeface="Tahoma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F1F99"/>
                </a:solidFill>
                <a:latin typeface="Tahoma" pitchFamily="34" charset="0"/>
                <a:cs typeface="Tahoma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F1F99"/>
                </a:solidFill>
                <a:latin typeface="Tahoma" pitchFamily="34" charset="0"/>
                <a:cs typeface="Tahoma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F1F99"/>
                </a:solidFill>
                <a:latin typeface="Tahoma" pitchFamily="34" charset="0"/>
                <a:cs typeface="Tahom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marL="285750" indent="-285750" algn="l">
              <a:lnSpc>
                <a:spcPct val="150000"/>
              </a:lnSpc>
              <a:buFontTx/>
              <a:buChar char="-"/>
            </a:pPr>
            <a:r>
              <a:rPr lang="en-GB" altLang="en-US" sz="1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1918</a:t>
            </a:r>
            <a:r>
              <a:rPr lang="en-GB" alt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 USSR, E. </a:t>
            </a:r>
            <a:r>
              <a:rPr lang="en-GB" altLang="en-US" sz="1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Europe, </a:t>
            </a:r>
            <a:r>
              <a:rPr lang="en-GB" alt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</a:t>
            </a:r>
            <a:r>
              <a:rPr lang="en-GB" altLang="en-US" sz="1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Asia, </a:t>
            </a:r>
            <a:r>
              <a:rPr lang="en-GB" alt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Mongolia, </a:t>
            </a:r>
            <a:r>
              <a:rPr lang="en-GB" altLang="en-US" sz="1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China</a:t>
            </a:r>
          </a:p>
          <a:p>
            <a:pPr marL="285750" indent="-285750" algn="l">
              <a:lnSpc>
                <a:spcPct val="150000"/>
              </a:lnSpc>
              <a:buFontTx/>
              <a:buChar char="-"/>
            </a:pPr>
            <a:r>
              <a:rPr lang="en-GB" altLang="en-US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Universal free </a:t>
            </a:r>
            <a:r>
              <a:rPr lang="en-GB" alt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access –  </a:t>
            </a:r>
            <a:r>
              <a:rPr lang="en-GB" altLang="en-US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geographical</a:t>
            </a:r>
            <a:r>
              <a:rPr lang="en-GB" alt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emphasis</a:t>
            </a:r>
          </a:p>
          <a:p>
            <a:pPr marL="285750" indent="-285750" algn="l">
              <a:lnSpc>
                <a:spcPct val="150000"/>
              </a:lnSpc>
              <a:buFontTx/>
              <a:buChar char="-"/>
            </a:pPr>
            <a:r>
              <a:rPr lang="en-GB" altLang="en-US" sz="1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Under </a:t>
            </a:r>
            <a:r>
              <a:rPr lang="en-GB" altLang="en-US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direct control</a:t>
            </a:r>
            <a:r>
              <a:rPr lang="en-GB" alt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the central government</a:t>
            </a:r>
            <a:endParaRPr lang="en-GB" altLang="en-US" sz="16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l">
              <a:lnSpc>
                <a:spcPct val="150000"/>
              </a:lnSpc>
              <a:buFontTx/>
              <a:buChar char="-"/>
            </a:pPr>
            <a:r>
              <a:rPr lang="en-GB" altLang="en-US" sz="1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Entry </a:t>
            </a:r>
            <a:r>
              <a:rPr lang="en-GB" alt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point: </a:t>
            </a:r>
            <a:r>
              <a:rPr lang="en-GB" altLang="en-US" sz="16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policlinics, DV dispensaries</a:t>
            </a:r>
            <a:r>
              <a:rPr lang="en-GB" altLang="en-US" sz="1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etc. </a:t>
            </a:r>
          </a:p>
          <a:p>
            <a:pPr marL="285750" indent="-285750" algn="l">
              <a:lnSpc>
                <a:spcPct val="150000"/>
              </a:lnSpc>
              <a:buFontTx/>
              <a:buChar char="-"/>
            </a:pPr>
            <a:r>
              <a:rPr lang="en-GB" altLang="en-US" sz="16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Extensive workforce </a:t>
            </a:r>
            <a:r>
              <a:rPr lang="en-GB" altLang="en-US" sz="1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(overall costs vs low salaries)</a:t>
            </a:r>
            <a:endParaRPr lang="en-GB" altLang="en-US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lnSpc>
                <a:spcPct val="150000"/>
              </a:lnSpc>
            </a:pPr>
            <a:endParaRPr lang="en-GB" altLang="en-US" sz="16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8142" y="1231091"/>
            <a:ext cx="3631468" cy="2298981"/>
          </a:xfrm>
          <a:prstGeom prst="rect">
            <a:avLst/>
          </a:prstGeom>
        </p:spPr>
      </p:pic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5207275" y="745516"/>
            <a:ext cx="2940431" cy="418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3092D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F1F99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F1F99"/>
                </a:solidFill>
                <a:latin typeface="Tahoma" pitchFamily="34" charset="0"/>
                <a:cs typeface="Tahoma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F1F99"/>
                </a:solidFill>
                <a:latin typeface="Tahoma" pitchFamily="34" charset="0"/>
                <a:cs typeface="Tahoma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F1F99"/>
                </a:solidFill>
                <a:latin typeface="Tahoma" pitchFamily="34" charset="0"/>
                <a:cs typeface="Tahoma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F1F99"/>
                </a:solidFill>
                <a:latin typeface="Tahoma" pitchFamily="34" charset="0"/>
                <a:cs typeface="Tahom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r>
              <a:rPr lang="en-GB" sz="2000" cap="small" dirty="0" smtClean="0">
                <a:latin typeface="Calibri" panose="020F0502020204030204" pitchFamily="34" charset="0"/>
                <a:cs typeface="Calibri" panose="020F0502020204030204" pitchFamily="34" charset="0"/>
              </a:rPr>
              <a:t>The Beveridge Model</a:t>
            </a:r>
            <a:endParaRPr lang="uk-UA" sz="2000" i="1" kern="0" cap="smal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4676414" y="3443912"/>
            <a:ext cx="4371343" cy="1490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3092D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F1F99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F1F99"/>
                </a:solidFill>
                <a:latin typeface="Tahoma" pitchFamily="34" charset="0"/>
                <a:cs typeface="Tahoma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F1F99"/>
                </a:solidFill>
                <a:latin typeface="Tahoma" pitchFamily="34" charset="0"/>
                <a:cs typeface="Tahoma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F1F99"/>
                </a:solidFill>
                <a:latin typeface="Tahoma" pitchFamily="34" charset="0"/>
                <a:cs typeface="Tahoma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F1F99"/>
                </a:solidFill>
                <a:latin typeface="Tahoma" pitchFamily="34" charset="0"/>
                <a:cs typeface="Tahom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marL="285750" indent="-285750" algn="l">
              <a:lnSpc>
                <a:spcPct val="150000"/>
              </a:lnSpc>
              <a:buFontTx/>
              <a:buChar char="-"/>
            </a:pPr>
            <a:r>
              <a:rPr lang="en-GB" altLang="en-US" sz="1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1948</a:t>
            </a:r>
            <a:r>
              <a:rPr lang="en-GB" alt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n-GB" altLang="en-US" sz="1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UK, Scandinavia, Spain, N. Zealand</a:t>
            </a:r>
          </a:p>
          <a:p>
            <a:pPr marL="285750" indent="-285750" algn="l">
              <a:lnSpc>
                <a:spcPct val="150000"/>
              </a:lnSpc>
              <a:buFontTx/>
              <a:buChar char="-"/>
            </a:pPr>
            <a:r>
              <a:rPr lang="en-GB" altLang="en-US" sz="1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More </a:t>
            </a:r>
            <a:r>
              <a:rPr lang="en-GB" alt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room for </a:t>
            </a:r>
            <a:r>
              <a:rPr lang="en-GB" altLang="en-US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private </a:t>
            </a:r>
            <a:r>
              <a:rPr lang="en-GB" altLang="en-US" sz="16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services</a:t>
            </a:r>
          </a:p>
          <a:p>
            <a:pPr marL="285750" indent="-285750" algn="l">
              <a:lnSpc>
                <a:spcPct val="150000"/>
              </a:lnSpc>
              <a:buFontTx/>
              <a:buChar char="-"/>
            </a:pPr>
            <a:r>
              <a:rPr lang="en-GB" altLang="en-US" sz="1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Entry </a:t>
            </a:r>
            <a:r>
              <a:rPr lang="en-GB" alt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point: </a:t>
            </a:r>
            <a:r>
              <a:rPr lang="en-GB" altLang="en-US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family </a:t>
            </a:r>
            <a:r>
              <a:rPr lang="en-GB" altLang="en-US" sz="16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doctor</a:t>
            </a:r>
            <a:r>
              <a:rPr lang="en-GB" altLang="en-US" sz="1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/community </a:t>
            </a:r>
            <a:r>
              <a:rPr lang="en-GB" alt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services</a:t>
            </a:r>
          </a:p>
          <a:p>
            <a:pPr marL="285750" indent="-285750" algn="l">
              <a:lnSpc>
                <a:spcPct val="150000"/>
              </a:lnSpc>
              <a:buFontTx/>
              <a:buChar char="-"/>
            </a:pPr>
            <a:r>
              <a:rPr lang="en-GB" altLang="en-US" sz="16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Does not require</a:t>
            </a:r>
            <a:r>
              <a:rPr lang="en-GB" altLang="en-US" sz="1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extensive health </a:t>
            </a:r>
            <a:r>
              <a:rPr lang="en-GB" alt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care sector</a:t>
            </a:r>
            <a:endParaRPr lang="en-GB" altLang="en-US" sz="16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lnSpc>
                <a:spcPct val="150000"/>
              </a:lnSpc>
            </a:pPr>
            <a:endParaRPr lang="en-GB" altLang="en-US" sz="16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 bwMode="auto">
          <a:xfrm>
            <a:off x="203201" y="5428669"/>
            <a:ext cx="8873431" cy="442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3092D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F1F99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F1F99"/>
                </a:solidFill>
                <a:latin typeface="Tahoma" pitchFamily="34" charset="0"/>
                <a:cs typeface="Tahoma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F1F99"/>
                </a:solidFill>
                <a:latin typeface="Tahoma" pitchFamily="34" charset="0"/>
                <a:cs typeface="Tahoma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F1F99"/>
                </a:solidFill>
                <a:latin typeface="Tahoma" pitchFamily="34" charset="0"/>
                <a:cs typeface="Tahoma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F1F99"/>
                </a:solidFill>
                <a:latin typeface="Tahoma" pitchFamily="34" charset="0"/>
                <a:cs typeface="Tahom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marL="285750" indent="-285750" algn="l">
              <a:lnSpc>
                <a:spcPct val="150000"/>
              </a:lnSpc>
              <a:buFontTx/>
              <a:buChar char="-"/>
            </a:pPr>
            <a:r>
              <a:rPr lang="en-GB" altLang="en-US" sz="1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Centralized, funded by the state, facilities mostly state-owned/budgeted, hospital physicians salaried</a:t>
            </a:r>
          </a:p>
        </p:txBody>
      </p:sp>
      <p:sp>
        <p:nvSpPr>
          <p:cNvPr id="15" name="Заголовок 1"/>
          <p:cNvSpPr txBox="1">
            <a:spLocks/>
          </p:cNvSpPr>
          <p:nvPr/>
        </p:nvSpPr>
        <p:spPr bwMode="auto">
          <a:xfrm>
            <a:off x="2964577" y="5121165"/>
            <a:ext cx="3205213" cy="418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3092D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F1F99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F1F99"/>
                </a:solidFill>
                <a:latin typeface="Tahoma" pitchFamily="34" charset="0"/>
                <a:cs typeface="Tahoma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F1F99"/>
                </a:solidFill>
                <a:latin typeface="Tahoma" pitchFamily="34" charset="0"/>
                <a:cs typeface="Tahoma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F1F99"/>
                </a:solidFill>
                <a:latin typeface="Tahoma" pitchFamily="34" charset="0"/>
                <a:cs typeface="Tahoma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F1F99"/>
                </a:solidFill>
                <a:latin typeface="Tahoma" pitchFamily="34" charset="0"/>
                <a:cs typeface="Tahom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r>
              <a:rPr lang="en-GB" sz="2000" cap="small" dirty="0" smtClean="0">
                <a:latin typeface="Calibri" panose="020F0502020204030204" pitchFamily="34" charset="0"/>
                <a:cs typeface="Calibri" panose="020F0502020204030204" pitchFamily="34" charset="0"/>
              </a:rPr>
              <a:t>Many Elements </a:t>
            </a:r>
            <a:r>
              <a:rPr lang="en-GB" sz="2000" cap="small" dirty="0"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en-GB" sz="2000" cap="small" dirty="0" smtClean="0">
                <a:latin typeface="Calibri" panose="020F0502020204030204" pitchFamily="34" charset="0"/>
                <a:cs typeface="Calibri" panose="020F0502020204030204" pitchFamily="34" charset="0"/>
              </a:rPr>
              <a:t>Common:</a:t>
            </a:r>
            <a:endParaRPr lang="uk-UA" sz="2000" i="1" kern="0" cap="smal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63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686476" y="6248400"/>
            <a:ext cx="1768244" cy="457200"/>
          </a:xfrm>
        </p:spPr>
        <p:txBody>
          <a:bodyPr/>
          <a:lstStyle/>
          <a:p>
            <a:pPr algn="ctr"/>
            <a:fld id="{DB39BAE5-AB69-4BED-BD2E-F9A1DED5B669}" type="slidenum">
              <a:rPr lang="sv-SE" smtClean="0">
                <a:latin typeface="Calibri" panose="020F0502020204030204" pitchFamily="34" charset="0"/>
                <a:cs typeface="Calibri" panose="020F0502020204030204" pitchFamily="34" charset="0"/>
              </a:rPr>
              <a:pPr algn="ctr"/>
              <a:t>9</a:t>
            </a:fld>
            <a:endParaRPr lang="sv-S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235285" y="1837119"/>
            <a:ext cx="8697382" cy="207715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ts val="4200"/>
              </a:lnSpc>
              <a:spcBef>
                <a:spcPct val="0"/>
              </a:spcBef>
              <a:buNone/>
              <a:defRPr sz="40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GB" sz="3600" b="0" cap="small" dirty="0">
                <a:solidFill>
                  <a:srgbClr val="1F1F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Challenges and Opportunities</a:t>
            </a:r>
            <a:endParaRPr lang="en-GB" sz="3600" b="0" cap="small" dirty="0" smtClean="0">
              <a:solidFill>
                <a:srgbClr val="1F1F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39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ARCSlideTemplateEn">
  <a:themeElements>
    <a:clrScheme name="IARCSlideTemplateEn2011 1">
      <a:dk1>
        <a:srgbClr val="000000"/>
      </a:dk1>
      <a:lt1>
        <a:srgbClr val="FFFFFF"/>
      </a:lt1>
      <a:dk2>
        <a:srgbClr val="FFFFFF"/>
      </a:dk2>
      <a:lt2>
        <a:srgbClr val="669999"/>
      </a:lt2>
      <a:accent1>
        <a:srgbClr val="99CCFF"/>
      </a:accent1>
      <a:accent2>
        <a:srgbClr val="9999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8A8AE7"/>
      </a:accent6>
      <a:hlink>
        <a:srgbClr val="996666"/>
      </a:hlink>
      <a:folHlink>
        <a:srgbClr val="6666CC"/>
      </a:folHlink>
    </a:clrScheme>
    <a:fontScheme name="IARCSlideTemplateEn2011">
      <a:majorFont>
        <a:latin typeface="Tahoma"/>
        <a:ea typeface=""/>
        <a:cs typeface="Tahoma"/>
      </a:majorFont>
      <a:minorFont>
        <a:latin typeface="Tahoma"/>
        <a:ea typeface=""/>
        <a:cs typeface="Taho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ARCSlideTemplateEn2011 1">
        <a:dk1>
          <a:srgbClr val="000000"/>
        </a:dk1>
        <a:lt1>
          <a:srgbClr val="FFFFFF"/>
        </a:lt1>
        <a:dk2>
          <a:srgbClr val="FFFFFF"/>
        </a:dk2>
        <a:lt2>
          <a:srgbClr val="669999"/>
        </a:lt2>
        <a:accent1>
          <a:srgbClr val="99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8A8AE7"/>
        </a:accent6>
        <a:hlink>
          <a:srgbClr val="996666"/>
        </a:hlink>
        <a:folHlink>
          <a:srgbClr val="66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ARCSlideTemplateEn2011 2">
        <a:dk1>
          <a:srgbClr val="000000"/>
        </a:dk1>
        <a:lt1>
          <a:srgbClr val="FFFFFF"/>
        </a:lt1>
        <a:dk2>
          <a:srgbClr val="FFFFFF"/>
        </a:dk2>
        <a:lt2>
          <a:srgbClr val="817F3F"/>
        </a:lt2>
        <a:accent1>
          <a:srgbClr val="FFCC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8A00"/>
        </a:accent6>
        <a:hlink>
          <a:srgbClr val="996666"/>
        </a:hlink>
        <a:folHlink>
          <a:srgbClr val="C945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ARCSlideTemplateEn2011 3">
        <a:dk1>
          <a:srgbClr val="CC6600"/>
        </a:dk1>
        <a:lt1>
          <a:srgbClr val="FFFFFF"/>
        </a:lt1>
        <a:dk2>
          <a:srgbClr val="800000"/>
        </a:dk2>
        <a:lt2>
          <a:srgbClr val="FFFFFF"/>
        </a:lt2>
        <a:accent1>
          <a:srgbClr val="FF6600"/>
        </a:accent1>
        <a:accent2>
          <a:srgbClr val="33CCCC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2DB9B9"/>
        </a:accent6>
        <a:hlink>
          <a:srgbClr val="99FF3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ARCSlideTemplateEn2011 4">
        <a:dk1>
          <a:srgbClr val="993300"/>
        </a:dk1>
        <a:lt1>
          <a:srgbClr val="FFFFFF"/>
        </a:lt1>
        <a:dk2>
          <a:srgbClr val="431A01"/>
        </a:dk2>
        <a:lt2>
          <a:srgbClr val="FFFFFF"/>
        </a:lt2>
        <a:accent1>
          <a:srgbClr val="FFCC00"/>
        </a:accent1>
        <a:accent2>
          <a:srgbClr val="FF9966"/>
        </a:accent2>
        <a:accent3>
          <a:srgbClr val="B0ABAA"/>
        </a:accent3>
        <a:accent4>
          <a:srgbClr val="DADADA"/>
        </a:accent4>
        <a:accent5>
          <a:srgbClr val="FFE2AA"/>
        </a:accent5>
        <a:accent6>
          <a:srgbClr val="E78A5C"/>
        </a:accent6>
        <a:hlink>
          <a:srgbClr val="FF66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ARCSlideTemplateEn2011 5">
        <a:dk1>
          <a:srgbClr val="75878B"/>
        </a:dk1>
        <a:lt1>
          <a:srgbClr val="FFFFFF"/>
        </a:lt1>
        <a:dk2>
          <a:srgbClr val="260000"/>
        </a:dk2>
        <a:lt2>
          <a:srgbClr val="FFFFFF"/>
        </a:lt2>
        <a:accent1>
          <a:srgbClr val="0099CC"/>
        </a:accent1>
        <a:accent2>
          <a:srgbClr val="FF3300"/>
        </a:accent2>
        <a:accent3>
          <a:srgbClr val="ACAAAA"/>
        </a:accent3>
        <a:accent4>
          <a:srgbClr val="DADADA"/>
        </a:accent4>
        <a:accent5>
          <a:srgbClr val="AACAE2"/>
        </a:accent5>
        <a:accent6>
          <a:srgbClr val="E72D00"/>
        </a:accent6>
        <a:hlink>
          <a:srgbClr val="FFCC00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ARCSlideTemplateEn2011 6">
        <a:dk1>
          <a:srgbClr val="666699"/>
        </a:dk1>
        <a:lt1>
          <a:srgbClr val="FFFFFF"/>
        </a:lt1>
        <a:dk2>
          <a:srgbClr val="000000"/>
        </a:dk2>
        <a:lt2>
          <a:srgbClr val="FFFFFF"/>
        </a:lt2>
        <a:accent1>
          <a:srgbClr val="9966FF"/>
        </a:accent1>
        <a:accent2>
          <a:srgbClr val="99CCFF"/>
        </a:accent2>
        <a:accent3>
          <a:srgbClr val="AAAAAA"/>
        </a:accent3>
        <a:accent4>
          <a:srgbClr val="DADADA"/>
        </a:accent4>
        <a:accent5>
          <a:srgbClr val="CAB8FF"/>
        </a:accent5>
        <a:accent6>
          <a:srgbClr val="8AB9E7"/>
        </a:accent6>
        <a:hlink>
          <a:srgbClr val="FFFFCC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ARCSlideTemplateEn2011 7">
        <a:dk1>
          <a:srgbClr val="666699"/>
        </a:dk1>
        <a:lt1>
          <a:srgbClr val="FFFFFF"/>
        </a:lt1>
        <a:dk2>
          <a:srgbClr val="2A2A40"/>
        </a:dk2>
        <a:lt2>
          <a:srgbClr val="FFFFFF"/>
        </a:lt2>
        <a:accent1>
          <a:srgbClr val="006699"/>
        </a:accent1>
        <a:accent2>
          <a:srgbClr val="CC9900"/>
        </a:accent2>
        <a:accent3>
          <a:srgbClr val="ACACAF"/>
        </a:accent3>
        <a:accent4>
          <a:srgbClr val="DADADA"/>
        </a:accent4>
        <a:accent5>
          <a:srgbClr val="AAB8CA"/>
        </a:accent5>
        <a:accent6>
          <a:srgbClr val="B98A00"/>
        </a:accent6>
        <a:hlink>
          <a:srgbClr val="CC6600"/>
        </a:hlink>
        <a:folHlink>
          <a:srgbClr val="6C94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ARCSlideTemplateEn2011 8">
        <a:dk1>
          <a:srgbClr val="BECBD8"/>
        </a:dk1>
        <a:lt1>
          <a:srgbClr val="FFFFFF"/>
        </a:lt1>
        <a:dk2>
          <a:srgbClr val="2B335B"/>
        </a:dk2>
        <a:lt2>
          <a:srgbClr val="FFFFFF"/>
        </a:lt2>
        <a:accent1>
          <a:srgbClr val="0099CC"/>
        </a:accent1>
        <a:accent2>
          <a:srgbClr val="B5DBE3"/>
        </a:accent2>
        <a:accent3>
          <a:srgbClr val="ACADB5"/>
        </a:accent3>
        <a:accent4>
          <a:srgbClr val="DADADA"/>
        </a:accent4>
        <a:accent5>
          <a:srgbClr val="AACAE2"/>
        </a:accent5>
        <a:accent6>
          <a:srgbClr val="A4C6CE"/>
        </a:accent6>
        <a:hlink>
          <a:srgbClr val="FFCC00"/>
        </a:hlink>
        <a:folHlink>
          <a:srgbClr val="586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ARCSlideTemplateEn2011 9">
        <a:dk1>
          <a:srgbClr val="3333FF"/>
        </a:dk1>
        <a:lt1>
          <a:srgbClr val="FFFFFF"/>
        </a:lt1>
        <a:dk2>
          <a:srgbClr val="000099"/>
        </a:dk2>
        <a:lt2>
          <a:srgbClr val="FFFFFF"/>
        </a:lt2>
        <a:accent1>
          <a:srgbClr val="339966"/>
        </a:accent1>
        <a:accent2>
          <a:srgbClr val="9999FF"/>
        </a:accent2>
        <a:accent3>
          <a:srgbClr val="AAAACA"/>
        </a:accent3>
        <a:accent4>
          <a:srgbClr val="DADADA"/>
        </a:accent4>
        <a:accent5>
          <a:srgbClr val="ADCAB8"/>
        </a:accent5>
        <a:accent6>
          <a:srgbClr val="8A8AE7"/>
        </a:accent6>
        <a:hlink>
          <a:srgbClr val="FFFF99"/>
        </a:hlink>
        <a:folHlink>
          <a:srgbClr val="17A0D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ARCSlideTemplateEn2011 10">
        <a:dk1>
          <a:srgbClr val="808000"/>
        </a:dk1>
        <a:lt1>
          <a:srgbClr val="FFFFFF"/>
        </a:lt1>
        <a:dk2>
          <a:srgbClr val="354418"/>
        </a:dk2>
        <a:lt2>
          <a:srgbClr val="FFFFFF"/>
        </a:lt2>
        <a:accent1>
          <a:srgbClr val="60897C"/>
        </a:accent1>
        <a:accent2>
          <a:srgbClr val="99CC00"/>
        </a:accent2>
        <a:accent3>
          <a:srgbClr val="AEB0AB"/>
        </a:accent3>
        <a:accent4>
          <a:srgbClr val="DADADA"/>
        </a:accent4>
        <a:accent5>
          <a:srgbClr val="B6C4BF"/>
        </a:accent5>
        <a:accent6>
          <a:srgbClr val="8AB900"/>
        </a:accent6>
        <a:hlink>
          <a:srgbClr val="CCCC00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IARCSlideTemplateEn.potx" id="{57C47E44-BBD7-4990-A560-95023AB67C83}" vid="{184AFB97-1487-4B8A-A345-C920255A9A4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Policies and Procedures" ma:contentTypeID="0x010100EA35B492F1A6D544A458FEA2C32F482101008C49562FE6564247BC4ACE95F1577C70" ma:contentTypeVersion="12" ma:contentTypeDescription="Policies and Procedures" ma:contentTypeScope="" ma:versionID="63dec26b2d44391d482f5c2b36892763">
  <xsd:schema xmlns:xsd="http://www.w3.org/2001/XMLSchema" xmlns:xs="http://www.w3.org/2001/XMLSchema" xmlns:p="http://schemas.microsoft.com/office/2006/metadata/properties" xmlns:ns2="f498459a-8748-4502-a4b8-39c3e7d66e00" targetNamespace="http://schemas.microsoft.com/office/2006/metadata/properties" ma:root="true" ma:fieldsID="87a0cc64dba6a33402356545ff997b9e" ns2:_="">
    <xsd:import namespace="f498459a-8748-4502-a4b8-39c3e7d66e00"/>
    <xsd:element name="properties">
      <xsd:complexType>
        <xsd:sequence>
          <xsd:element name="documentManagement">
            <xsd:complexType>
              <xsd:all>
                <xsd:element ref="ns2:m3c3f3bd9435446fb317a8f922a753dc" minOccurs="0"/>
                <xsd:element ref="ns2:TaxCatchAll" minOccurs="0"/>
                <xsd:element ref="ns2:TaxCatchAllLabel" minOccurs="0"/>
                <xsd:element ref="ns2:TaxKeyword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98459a-8748-4502-a4b8-39c3e7d66e00" elementFormDefault="qualified">
    <xsd:import namespace="http://schemas.microsoft.com/office/2006/documentManagement/types"/>
    <xsd:import namespace="http://schemas.microsoft.com/office/infopath/2007/PartnerControls"/>
    <xsd:element name="m3c3f3bd9435446fb317a8f922a753dc" ma:index="8" nillable="true" ma:taxonomy="true" ma:internalName="m3c3f3bd9435446fb317a8f922a753dc" ma:taxonomyFieldName="Policies_x0020_and_x0020_Procedures" ma:displayName="Policies and Procedures" ma:default="" ma:fieldId="{63c3f3bd-9435-446f-b317-a8f922a753dc}" ma:sspId="ad090cb5-12b9-4f70-811c-3800aa903eaf" ma:termSetId="f53da26c-6ab0-4c68-8cf9-a7abe6a5eee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abcea104-a931-42d8-b731-7f7858132ecc}" ma:internalName="TaxCatchAll" ma:showField="CatchAllData" ma:web="493369a3-72fc-4ca4-acb9-9afcaedcc16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abcea104-a931-42d8-b731-7f7858132ecc}" ma:internalName="TaxCatchAllLabel" ma:readOnly="true" ma:showField="CatchAllDataLabel" ma:web="493369a3-72fc-4ca4-acb9-9afcaedcc16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12" nillable="true" ma:taxonomy="true" ma:internalName="TaxKeywordTaxHTField" ma:taxonomyFieldName="TaxKeyword" ma:displayName="Enterprise Keywords" ma:fieldId="{23f27201-bee3-471e-b2e7-b64fd8b7ca38}" ma:taxonomyMulti="true" ma:sspId="ad090cb5-12b9-4f70-811c-3800aa903eaf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ad090cb5-12b9-4f70-811c-3800aa903eaf" ContentTypeId="0x010100EA35B492F1A6D544A458FEA2C32F482101" PreviousValue="false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KeywordTaxHTField xmlns="f498459a-8748-4502-a4b8-39c3e7d66e00">
      <Terms xmlns="http://schemas.microsoft.com/office/infopath/2007/PartnerControls">
        <TermInfo xmlns="http://schemas.microsoft.com/office/infopath/2007/PartnerControls">
          <TermName xmlns="http://schemas.microsoft.com/office/infopath/2007/PartnerControls">template</TermName>
          <TermId xmlns="http://schemas.microsoft.com/office/infopath/2007/PartnerControls">04f9836e-bcc0-47cd-81e1-1f0f0d2d5835</TermId>
        </TermInfo>
      </Terms>
    </TaxKeywordTaxHTField>
    <TaxCatchAll xmlns="f498459a-8748-4502-a4b8-39c3e7d66e00">
      <Value>439</Value>
      <Value>121</Value>
    </TaxCatchAll>
    <m3c3f3bd9435446fb317a8f922a753dc xmlns="f498459a-8748-4502-a4b8-39c3e7d66e00">
      <Terms xmlns="http://schemas.microsoft.com/office/infopath/2007/PartnerControls">
        <TermInfo xmlns="http://schemas.microsoft.com/office/infopath/2007/PartnerControls">
          <TermName xmlns="http://schemas.microsoft.com/office/infopath/2007/PartnerControls">IARC Template</TermName>
          <TermId xmlns="http://schemas.microsoft.com/office/infopath/2007/PartnerControls">3864c834-12cb-473c-98dd-d9b2a64a0f40</TermId>
        </TermInfo>
      </Terms>
    </m3c3f3bd9435446fb317a8f922a753dc>
  </documentManagement>
</p:properties>
</file>

<file path=customXml/itemProps1.xml><?xml version="1.0" encoding="utf-8"?>
<ds:datastoreItem xmlns:ds="http://schemas.openxmlformats.org/officeDocument/2006/customXml" ds:itemID="{8D0BA646-4CDD-408E-A9D3-510E198D16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498459a-8748-4502-a4b8-39c3e7d66e0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5E1B785-3D2E-4B2F-9653-A64CCF9BCDD4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72EF1DEC-3D92-4B40-B575-2161AB21EB1B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4E3F6F4B-2C04-4D9B-9C1B-65D2299D785C}">
  <ds:schemaRefs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f498459a-8748-4502-a4b8-39c3e7d66e00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IARCSlideTemplateEn</Template>
  <TotalTime>23645</TotalTime>
  <Words>1807</Words>
  <Application>Microsoft Office PowerPoint</Application>
  <PresentationFormat>On-screen Show (4:3)</PresentationFormat>
  <Paragraphs>333</Paragraphs>
  <Slides>38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9" baseType="lpstr">
      <vt:lpstr>ＭＳ Ｐゴシック</vt:lpstr>
      <vt:lpstr>Arial</vt:lpstr>
      <vt:lpstr>Calibri</vt:lpstr>
      <vt:lpstr>Calibri Light</vt:lpstr>
      <vt:lpstr>Gill Sans MT</vt:lpstr>
      <vt:lpstr>Open Sans</vt:lpstr>
      <vt:lpstr>Tahoma</vt:lpstr>
      <vt:lpstr>Verdana</vt:lpstr>
      <vt:lpstr>Wingdings</vt:lpstr>
      <vt:lpstr>IARCSlideTemplateEn</vt:lpstr>
      <vt:lpstr>Тема Office</vt:lpstr>
      <vt:lpstr>Perspectives on STIs in Eastern Europe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Vitaly Smelov</dc:creator>
  <cp:keywords>template</cp:keywords>
  <cp:lastModifiedBy>Saal</cp:lastModifiedBy>
  <cp:revision>756</cp:revision>
  <cp:lastPrinted>2018-07-18T21:51:08Z</cp:lastPrinted>
  <dcterms:created xsi:type="dcterms:W3CDTF">2016-11-23T08:59:33Z</dcterms:created>
  <dcterms:modified xsi:type="dcterms:W3CDTF">2018-07-20T16:08:02Z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0x010100EA35B492F1A6D544A458FEA2C32F482101008C49562FE6564247BC4ACE95F1577C70</vt:lpwstr>
  </property>
  <property fmtid="{D5CDD505-2E9C-101B-9397-08002B2CF9AE}" pid="3" name="TaxKeyword">
    <vt:lpwstr>439;#template|04f9836e-bcc0-47cd-81e1-1f0f0d2d5835</vt:lpwstr>
  </property>
  <property fmtid="{D5CDD505-2E9C-101B-9397-08002B2CF9AE}" pid="4" name="Announcement type">
    <vt:lpwstr/>
  </property>
  <property fmtid="{D5CDD505-2E9C-101B-9397-08002B2CF9AE}" pid="5" name="Policies and Procedures">
    <vt:lpwstr>121;#IARC Template|3864c834-12cb-473c-98dd-d9b2a64a0f40</vt:lpwstr>
  </property>
  <property fmtid="{D5CDD505-2E9C-101B-9397-08002B2CF9AE}" pid="6" name="acaea4543fe440c28b0eefd8c1cd2ef1">
    <vt:lpwstr/>
  </property>
  <property fmtid="{D5CDD505-2E9C-101B-9397-08002B2CF9AE}" pid="7" name="Structure">
    <vt:lpwstr/>
  </property>
  <property fmtid="{D5CDD505-2E9C-101B-9397-08002B2CF9AE}" pid="8" name="l619f9d3ded9408c928574db88a67354">
    <vt:lpwstr/>
  </property>
  <property fmtid="{D5CDD505-2E9C-101B-9397-08002B2CF9AE}" pid="9" name="kcafbba501b34a1cb0667281755bf6a7">
    <vt:lpwstr/>
  </property>
  <property fmtid="{D5CDD505-2E9C-101B-9397-08002B2CF9AE}" pid="10" name="Announcement tags">
    <vt:lpwstr/>
  </property>
</Properties>
</file>